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sldx" ContentType="application/vnd.openxmlformats-officedocument.presentationml.slide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0"/>
  </p:notesMasterIdLst>
  <p:sldIdLst>
    <p:sldId id="256" r:id="rId2"/>
    <p:sldId id="459" r:id="rId3"/>
    <p:sldId id="460" r:id="rId4"/>
    <p:sldId id="461" r:id="rId5"/>
    <p:sldId id="462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85" r:id="rId25"/>
    <p:sldId id="486" r:id="rId26"/>
    <p:sldId id="487" r:id="rId27"/>
    <p:sldId id="488" r:id="rId28"/>
    <p:sldId id="489" r:id="rId29"/>
    <p:sldId id="490" r:id="rId30"/>
    <p:sldId id="491" r:id="rId31"/>
    <p:sldId id="492" r:id="rId32"/>
    <p:sldId id="493" r:id="rId33"/>
    <p:sldId id="495" r:id="rId34"/>
    <p:sldId id="520" r:id="rId35"/>
    <p:sldId id="521" r:id="rId36"/>
    <p:sldId id="522" r:id="rId37"/>
    <p:sldId id="523" r:id="rId38"/>
    <p:sldId id="524" r:id="rId39"/>
    <p:sldId id="525" r:id="rId40"/>
    <p:sldId id="526" r:id="rId41"/>
    <p:sldId id="527" r:id="rId42"/>
    <p:sldId id="529" r:id="rId43"/>
    <p:sldId id="530" r:id="rId44"/>
    <p:sldId id="532" r:id="rId45"/>
    <p:sldId id="496" r:id="rId46"/>
    <p:sldId id="497" r:id="rId47"/>
    <p:sldId id="498" r:id="rId48"/>
    <p:sldId id="533" r:id="rId49"/>
    <p:sldId id="499" r:id="rId50"/>
    <p:sldId id="534" r:id="rId51"/>
    <p:sldId id="500" r:id="rId52"/>
    <p:sldId id="540" r:id="rId53"/>
    <p:sldId id="501" r:id="rId54"/>
    <p:sldId id="502" r:id="rId55"/>
    <p:sldId id="531" r:id="rId56"/>
    <p:sldId id="504" r:id="rId57"/>
    <p:sldId id="535" r:id="rId58"/>
    <p:sldId id="539" r:id="rId59"/>
    <p:sldId id="505" r:id="rId60"/>
    <p:sldId id="536" r:id="rId61"/>
    <p:sldId id="551" r:id="rId62"/>
    <p:sldId id="507" r:id="rId63"/>
    <p:sldId id="537" r:id="rId64"/>
    <p:sldId id="509" r:id="rId65"/>
    <p:sldId id="538" r:id="rId66"/>
    <p:sldId id="510" r:id="rId67"/>
    <p:sldId id="511" r:id="rId68"/>
    <p:sldId id="541" r:id="rId69"/>
    <p:sldId id="512" r:id="rId70"/>
    <p:sldId id="513" r:id="rId71"/>
    <p:sldId id="514" r:id="rId72"/>
    <p:sldId id="515" r:id="rId73"/>
    <p:sldId id="516" r:id="rId74"/>
    <p:sldId id="549" r:id="rId75"/>
    <p:sldId id="542" r:id="rId76"/>
    <p:sldId id="550" r:id="rId77"/>
    <p:sldId id="543" r:id="rId78"/>
    <p:sldId id="544" r:id="rId79"/>
    <p:sldId id="545" r:id="rId80"/>
    <p:sldId id="546" r:id="rId81"/>
    <p:sldId id="547" r:id="rId82"/>
    <p:sldId id="518" r:id="rId83"/>
    <p:sldId id="517" r:id="rId84"/>
    <p:sldId id="316" r:id="rId85"/>
    <p:sldId id="438" r:id="rId86"/>
    <p:sldId id="441" r:id="rId87"/>
    <p:sldId id="442" r:id="rId88"/>
    <p:sldId id="443" r:id="rId89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6A9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7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531428-A84C-4AED-915F-CE26ABF82E60}" type="datetimeFigureOut">
              <a:rPr lang="es-ES_tradnl"/>
              <a:pPr>
                <a:defRPr/>
              </a:pPr>
              <a:t>23/11/2015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_tradn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F426E4-37D5-475A-900C-9727944CF49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FF4668-8822-4C1A-8EE2-2208B7BE2DFD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_tradnl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0C429E-6EBB-4849-B636-8F1F89BE026F}" type="slidenum">
              <a:rPr lang="es-ES_tradnl" smtClean="0"/>
              <a:pPr>
                <a:defRPr/>
              </a:pPr>
              <a:t>47</a:t>
            </a:fld>
            <a:endParaRPr lang="es-ES_tradnl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D7F66-A0E2-47BB-B0E5-39F7127EDDBA}" type="slidenum">
              <a:rPr lang="es-ES_tradnl"/>
              <a:pPr>
                <a:defRPr/>
              </a:pPr>
              <a:t>50</a:t>
            </a:fld>
            <a:endParaRPr lang="es-ES_tradnl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23008-8D79-48B9-B34C-377B211C04FD}" type="slidenum">
              <a:rPr lang="es-ES_tradnl" smtClean="0"/>
              <a:pPr>
                <a:defRPr/>
              </a:pPr>
              <a:t>51</a:t>
            </a:fld>
            <a:endParaRPr lang="es-ES_tradnl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C458A-697E-4E5F-BFE8-FC114B9214F1}" type="slidenum">
              <a:rPr lang="es-ES_tradnl"/>
              <a:pPr>
                <a:defRPr/>
              </a:pPr>
              <a:t>53</a:t>
            </a:fld>
            <a:endParaRPr lang="es-ES_tradnl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BB10D9-FEEA-47D0-8AFC-F7AA5DDAC98E}" type="slidenum">
              <a:rPr lang="es-ES_tradnl" smtClean="0"/>
              <a:pPr>
                <a:defRPr/>
              </a:pPr>
              <a:t>54</a:t>
            </a:fld>
            <a:endParaRPr lang="es-ES_tradnl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FCFC7A-389F-4478-840A-900E44E70DA9}" type="slidenum">
              <a:rPr lang="es-ES_tradnl" smtClean="0"/>
              <a:pPr>
                <a:defRPr/>
              </a:pPr>
              <a:t>55</a:t>
            </a:fld>
            <a:endParaRPr lang="es-ES_tradnl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6F13A-8CDA-4FC5-9BD9-409E0A7FDE91}" type="slidenum">
              <a:rPr lang="es-ES_tradnl" smtClean="0"/>
              <a:pPr>
                <a:defRPr/>
              </a:pPr>
              <a:t>65</a:t>
            </a:fld>
            <a:endParaRPr lang="es-ES_tradnl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97FAEC-6E53-4FB0-9F86-6A3E6C5D0BC2}" type="slidenum">
              <a:rPr lang="es-ES_tradnl" smtClean="0"/>
              <a:pPr>
                <a:defRPr/>
              </a:pPr>
              <a:t>66</a:t>
            </a:fld>
            <a:endParaRPr lang="es-ES_tradnl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62669B-01F1-4C3A-A13A-0F4C28D613F3}" type="slidenum">
              <a:rPr lang="es-ES_tradnl" smtClean="0"/>
              <a:pPr>
                <a:defRPr/>
              </a:pPr>
              <a:t>70</a:t>
            </a:fld>
            <a:endParaRPr lang="es-ES_tradnl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4DD36C-B0D1-43A0-A351-3EF80A9ED966}" type="slidenum">
              <a:rPr lang="es-ES" smtClean="0">
                <a:latin typeface="Arial" pitchFamily="34" charset="0"/>
              </a:rPr>
              <a:pPr>
                <a:defRPr/>
              </a:pPr>
              <a:t>71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AD3368-896A-45B1-9AB7-F30499AE4BBA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830FD8-2B9E-4428-990B-096643AA0155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810B07-16D7-4304-BF59-BB15FFCF9995}" type="slidenum">
              <a:rPr lang="es-ES_tradnl" smtClean="0"/>
              <a:pPr>
                <a:defRPr/>
              </a:pPr>
              <a:t>35</a:t>
            </a:fld>
            <a:endParaRPr lang="es-ES_tradnl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89539-3C71-472E-B8BB-3D2FD5268C65}" type="slidenum">
              <a:rPr lang="es-ES_tradnl" smtClean="0"/>
              <a:pPr>
                <a:defRPr/>
              </a:pPr>
              <a:t>38</a:t>
            </a:fld>
            <a:endParaRPr lang="es-ES_tradnl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A67FB-B25C-4070-8BDF-0BA638ACF836}" type="slidenum">
              <a:rPr lang="es-ES_tradnl" smtClean="0"/>
              <a:pPr>
                <a:defRPr/>
              </a:pPr>
              <a:t>39</a:t>
            </a:fld>
            <a:endParaRPr lang="es-ES_tradnl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9C19FC-7302-4F2F-AACB-4DB5E3A0FD81}" type="slidenum">
              <a:rPr lang="es-ES_tradnl" smtClean="0"/>
              <a:pPr>
                <a:defRPr/>
              </a:pPr>
              <a:t>40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B41B71-12D1-4D61-9009-9948EB6A0786}" type="slidenum">
              <a:rPr lang="es-ES_tradnl"/>
              <a:pPr>
                <a:defRPr/>
              </a:pPr>
              <a:t>41</a:t>
            </a:fld>
            <a:endParaRPr lang="es-ES_tradnl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9850" y="914400"/>
            <a:ext cx="4179888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6163" y="4351338"/>
            <a:ext cx="4770437" cy="34813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7510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16B7A-7D86-4B7F-8A6F-ACA061F9F298}" type="slidenum">
              <a:rPr lang="es-ES" smtClean="0"/>
              <a:pPr>
                <a:defRPr/>
              </a:pPr>
              <a:t>45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7715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97D3D1-0AAC-46F7-9677-A15094E45C33}" type="slidenum">
              <a:rPr lang="es-ES" smtClean="0"/>
              <a:pPr>
                <a:defRPr/>
              </a:pPr>
              <a:t>46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4 Rectángulo redondeado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3670-1B16-4C2B-BA02-188F0BBA7C81}" type="datetimeFigureOut">
              <a:rPr lang="es-ES_tradnl"/>
              <a:pPr>
                <a:defRPr/>
              </a:pPr>
              <a:t>23/11/2015</a:t>
            </a:fld>
            <a:endParaRPr lang="es-ES_tradnl"/>
          </a:p>
        </p:txBody>
      </p:sp>
      <p:sp>
        <p:nvSpPr>
          <p:cNvPr id="12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423FF0-E5DA-436E-A3B0-D00480E46E1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5BDF-1214-43F7-97C2-9B0041EDB247}" type="datetimeFigureOut">
              <a:rPr lang="es-ES_tradnl"/>
              <a:pPr>
                <a:defRPr/>
              </a:pPr>
              <a:t>23/11/2015</a:t>
            </a:fld>
            <a:endParaRPr lang="es-ES_tradn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3E17-FEBE-403B-AA63-04C0FCC55FC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AC17-7875-418B-B668-8A4FF062F829}" type="datetimeFigureOut">
              <a:rPr lang="es-ES_tradnl"/>
              <a:pPr>
                <a:defRPr/>
              </a:pPr>
              <a:t>23/11/2015</a:t>
            </a:fld>
            <a:endParaRPr lang="es-ES_tradn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607C-EA9D-4710-B8B2-5C9B1E526CC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1046-5026-49DB-AF28-CB8CB2C53296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 spd="slow" advTm="4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32C42-5004-4023-9FB6-0549895BAEC4}" type="datetimeFigureOut">
              <a:rPr lang="es-ES_tradnl"/>
              <a:pPr>
                <a:defRPr/>
              </a:pPr>
              <a:t>23/11/2015</a:t>
            </a:fld>
            <a:endParaRPr lang="es-ES_tradn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AEEF-0B43-4227-ADDF-3F043BF6D84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4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0A94-3976-446D-BB9E-8F316B1DEBA1}" type="datetimeFigureOut">
              <a:rPr lang="es-ES_tradnl"/>
              <a:pPr>
                <a:defRPr/>
              </a:pPr>
              <a:t>23/11/2015</a:t>
            </a:fld>
            <a:endParaRPr lang="es-ES_tradnl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A9DD-3AAA-4277-AA4E-F0456487E97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5F4A-D88E-4A35-A312-E693ECB8E7D8}" type="datetimeFigureOut">
              <a:rPr lang="es-ES_tradnl"/>
              <a:pPr>
                <a:defRPr/>
              </a:pPr>
              <a:t>23/11/2015</a:t>
            </a:fld>
            <a:endParaRPr lang="es-ES_tradnl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495C-84CE-4B3D-810B-CCC01ECE133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A54E-1449-47B9-8A7B-7DE9CFA49C0A}" type="datetimeFigureOut">
              <a:rPr lang="es-ES_tradnl"/>
              <a:pPr>
                <a:defRPr/>
              </a:pPr>
              <a:t>23/11/2015</a:t>
            </a:fld>
            <a:endParaRPr lang="es-ES_tradnl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0DDF-AB21-4933-8ACB-779C3F989E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6939-C58B-40CC-85E9-1D55ACAC79B1}" type="datetimeFigureOut">
              <a:rPr lang="es-ES_tradnl"/>
              <a:pPr>
                <a:defRPr/>
              </a:pPr>
              <a:t>23/11/2015</a:t>
            </a:fld>
            <a:endParaRPr lang="es-ES_tradnl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5C023-748B-4101-9C02-073CD76A61D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0FDE-AA12-4D28-912A-FE088185D7E2}" type="datetimeFigureOut">
              <a:rPr lang="es-ES_tradnl"/>
              <a:pPr>
                <a:defRPr/>
              </a:pPr>
              <a:t>23/11/2015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E062F-00D1-46C8-8784-904775B935D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5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DB97-AA97-41C2-91A0-E1C77E6621C0}" type="datetimeFigureOut">
              <a:rPr lang="es-ES_tradnl"/>
              <a:pPr>
                <a:defRPr/>
              </a:pPr>
              <a:t>23/11/2015</a:t>
            </a:fld>
            <a:endParaRPr lang="es-ES_tradnl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7F79-8A02-4683-A254-65E53471F77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3A1C-1531-469E-81E6-6B7AF3630EC0}" type="datetimeFigureOut">
              <a:rPr lang="es-ES_tradnl"/>
              <a:pPr>
                <a:defRPr/>
              </a:pPr>
              <a:t>23/11/2015</a:t>
            </a:fld>
            <a:endParaRPr lang="es-ES_tradnl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D9B9-600D-486F-9759-5BF8ABD65C8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21 Marcador de título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5125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461999C-946E-49F9-B1EC-93EC160885A3}" type="datetimeFigureOut">
              <a:rPr lang="es-ES_tradnl"/>
              <a:pPr>
                <a:defRPr/>
              </a:pPr>
              <a:t>23/11/2015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6F61DD7-3C96-4AB8-A8FD-A304D81EEAC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16" r:id="rId2"/>
    <p:sldLayoutId id="2147483946" r:id="rId3"/>
    <p:sldLayoutId id="2147483917" r:id="rId4"/>
    <p:sldLayoutId id="2147483918" r:id="rId5"/>
    <p:sldLayoutId id="2147483919" r:id="rId6"/>
    <p:sldLayoutId id="2147483920" r:id="rId7"/>
    <p:sldLayoutId id="2147483947" r:id="rId8"/>
    <p:sldLayoutId id="2147483948" r:id="rId9"/>
    <p:sldLayoutId id="2147483921" r:id="rId10"/>
    <p:sldLayoutId id="2147483922" r:id="rId11"/>
    <p:sldLayoutId id="21474839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Hoja_de_c_lculo_de_Microsoft_Office_Excel_97-20033.xls"/><Relationship Id="rId5" Type="http://schemas.openxmlformats.org/officeDocument/2006/relationships/oleObject" Target="../embeddings/Hoja_de_c_lculo_de_Microsoft_Office_Excel_97-20032.xls"/><Relationship Id="rId4" Type="http://schemas.openxmlformats.org/officeDocument/2006/relationships/oleObject" Target="../embeddings/Hoja_de_c_lculo_de_Microsoft_Office_Excel_97-2003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5" Type="http://schemas.openxmlformats.org/officeDocument/2006/relationships/image" Target="../media/image61.jpeg"/><Relationship Id="rId10" Type="http://schemas.openxmlformats.org/officeDocument/2006/relationships/image" Target="../media/image66.pn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.pn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7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hyperlink" Target="http://upload.wikimedia.org/wikipedia/commons/f/fe/Nathan_E._Brill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1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pn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Office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Subtítulo"/>
          <p:cNvSpPr>
            <a:spLocks noGrp="1"/>
          </p:cNvSpPr>
          <p:nvPr>
            <p:ph type="subTitle" idx="1"/>
          </p:nvPr>
        </p:nvSpPr>
        <p:spPr>
          <a:xfrm>
            <a:off x="4643438" y="4437063"/>
            <a:ext cx="4500562" cy="1000125"/>
          </a:xfrm>
        </p:spPr>
        <p:txBody>
          <a:bodyPr/>
          <a:lstStyle/>
          <a:p>
            <a:pPr eaLnBrk="1" hangingPunct="1"/>
            <a:r>
              <a:rPr lang="es-ES_tradnl" sz="1400" i="1" smtClean="0">
                <a:latin typeface="Arial Black" pitchFamily="34" charset="0"/>
              </a:rPr>
              <a:t>Dr. José Gómez Codina</a:t>
            </a:r>
            <a:br>
              <a:rPr lang="es-ES_tradnl" sz="1400" i="1" smtClean="0">
                <a:latin typeface="Arial Black" pitchFamily="34" charset="0"/>
              </a:rPr>
            </a:br>
            <a:r>
              <a:rPr lang="es-ES_tradnl" sz="1400" i="1" smtClean="0">
                <a:latin typeface="Arial Black" pitchFamily="34" charset="0"/>
              </a:rPr>
              <a:t>Servicio de Oncología Médica. </a:t>
            </a:r>
          </a:p>
          <a:p>
            <a:pPr eaLnBrk="1" hangingPunct="1"/>
            <a:r>
              <a:rPr lang="es-ES_tradnl" sz="1400" i="1" smtClean="0">
                <a:latin typeface="Arial Black" pitchFamily="34" charset="0"/>
              </a:rPr>
              <a:t>Hospital Universitario La Fe. Valencia</a:t>
            </a:r>
          </a:p>
        </p:txBody>
      </p:sp>
      <p:sp>
        <p:nvSpPr>
          <p:cNvPr id="14339" name="1 Título"/>
          <p:cNvSpPr>
            <a:spLocks noGrp="1"/>
          </p:cNvSpPr>
          <p:nvPr>
            <p:ph type="ctrTitle"/>
          </p:nvPr>
        </p:nvSpPr>
        <p:spPr>
          <a:xfrm>
            <a:off x="611188" y="1412875"/>
            <a:ext cx="8229600" cy="3214688"/>
          </a:xfrm>
        </p:spPr>
        <p:txBody>
          <a:bodyPr/>
          <a:lstStyle/>
          <a:p>
            <a:pPr algn="l" eaLnBrk="1" hangingPunct="1"/>
            <a:r>
              <a:rPr lang="es-ES_tradnl" sz="3600" dirty="0" smtClean="0">
                <a:latin typeface="Arial Black" pitchFamily="34" charset="0"/>
              </a:rPr>
              <a:t>Linfomas Indolentes/Linfoma Folicular</a:t>
            </a:r>
            <a:br>
              <a:rPr lang="es-ES_tradnl" sz="3600" dirty="0" smtClean="0">
                <a:latin typeface="Arial Black" pitchFamily="34" charset="0"/>
              </a:rPr>
            </a:br>
            <a:r>
              <a:rPr lang="es-ES_tradnl" sz="3100" b="1" dirty="0" smtClean="0">
                <a:solidFill>
                  <a:srgbClr val="002060"/>
                </a:solidFill>
                <a:latin typeface="Arial Black" pitchFamily="34" charset="0"/>
              </a:rPr>
              <a:t>Diagnóstico y Tratamiento</a:t>
            </a:r>
            <a:r>
              <a:rPr lang="es-ES_tradnl" sz="2700" dirty="0" smtClean="0">
                <a:latin typeface="Arial Black" pitchFamily="34" charset="0"/>
              </a:rPr>
              <a:t/>
            </a:r>
            <a:br>
              <a:rPr lang="es-ES_tradnl" sz="2700" dirty="0" smtClean="0">
                <a:latin typeface="Arial Black" pitchFamily="34" charset="0"/>
              </a:rPr>
            </a:br>
            <a:r>
              <a:rPr lang="es-ES_tradnl" sz="2700" dirty="0" smtClean="0">
                <a:latin typeface="Arial Black" pitchFamily="34" charset="0"/>
              </a:rPr>
              <a:t>	</a:t>
            </a: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 smtClean="0"/>
          </a:p>
        </p:txBody>
      </p:sp>
      <p:pic>
        <p:nvPicPr>
          <p:cNvPr id="14341" name="Picture 5" descr="C:\Archivos de programa\Archivos comunes\Microsoft Shared\Clipart\CagCat50\BD0002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2349500"/>
            <a:ext cx="21145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1368152" cy="108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 descr="C:\Users\Public\Pictures\Pictures\LA FE-BAS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5373688"/>
            <a:ext cx="15843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C:\Users\Public\Pictures\Pictures\Nuevo-hospital-la-f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8763"/>
            <a:ext cx="568801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0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140967"/>
            <a:ext cx="3888432" cy="21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26"/>
          <p:cNvGraphicFramePr>
            <a:graphicFrameLocks noChangeAspect="1"/>
          </p:cNvGraphicFramePr>
          <p:nvPr/>
        </p:nvGraphicFramePr>
        <p:xfrm>
          <a:off x="381000" y="914400"/>
          <a:ext cx="4014788" cy="2679700"/>
        </p:xfrm>
        <a:graphic>
          <a:graphicData uri="http://schemas.openxmlformats.org/presentationml/2006/ole">
            <p:oleObj spid="_x0000_s136194" r:id="rId4" imgW="4011516" imgH="2682472" progId="Excel.Sheet.8">
              <p:embed/>
            </p:oleObj>
          </a:graphicData>
        </a:graphic>
      </p:graphicFrame>
      <p:graphicFrame>
        <p:nvGraphicFramePr>
          <p:cNvPr id="1027" name="Object 1027"/>
          <p:cNvGraphicFramePr>
            <a:graphicFrameLocks noChangeAspect="1"/>
          </p:cNvGraphicFramePr>
          <p:nvPr/>
        </p:nvGraphicFramePr>
        <p:xfrm>
          <a:off x="4572000" y="836613"/>
          <a:ext cx="4037013" cy="2974975"/>
        </p:xfrm>
        <a:graphic>
          <a:graphicData uri="http://schemas.openxmlformats.org/presentationml/2006/ole">
            <p:oleObj spid="_x0000_s136195" r:id="rId5" imgW="4035902" imgH="2975106" progId="Excel.Sheet.8">
              <p:embed/>
            </p:oleObj>
          </a:graphicData>
        </a:graphic>
      </p:graphicFrame>
      <p:graphicFrame>
        <p:nvGraphicFramePr>
          <p:cNvPr id="1028" name="Object 1028"/>
          <p:cNvGraphicFramePr>
            <a:graphicFrameLocks noChangeAspect="1"/>
          </p:cNvGraphicFramePr>
          <p:nvPr/>
        </p:nvGraphicFramePr>
        <p:xfrm>
          <a:off x="379413" y="3352800"/>
          <a:ext cx="5110162" cy="3219450"/>
        </p:xfrm>
        <a:graphic>
          <a:graphicData uri="http://schemas.openxmlformats.org/presentationml/2006/ole">
            <p:oleObj spid="_x0000_s136196" r:id="rId6" imgW="5114987" imgH="3218967" progId="Excel.Sheet.8">
              <p:embed/>
            </p:oleObj>
          </a:graphicData>
        </a:graphic>
      </p:graphicFrame>
      <p:sp>
        <p:nvSpPr>
          <p:cNvPr id="1029" name="Line 1029"/>
          <p:cNvSpPr>
            <a:spLocks noChangeShapeType="1"/>
          </p:cNvSpPr>
          <p:nvPr/>
        </p:nvSpPr>
        <p:spPr bwMode="auto">
          <a:xfrm flipH="1">
            <a:off x="3581400" y="2743200"/>
            <a:ext cx="20574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30" name="Text Box 1030"/>
          <p:cNvSpPr txBox="1">
            <a:spLocks noChangeArrowheads="1"/>
          </p:cNvSpPr>
          <p:nvPr/>
        </p:nvSpPr>
        <p:spPr bwMode="auto">
          <a:xfrm>
            <a:off x="714375" y="500063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0070C0"/>
                </a:solidFill>
                <a:latin typeface="Arial Black" pitchFamily="34" charset="0"/>
                <a:cs typeface="+mn-cs"/>
              </a:rPr>
              <a:t>FRECUENCIA RELATIVA DE LOS LNH</a:t>
            </a:r>
          </a:p>
        </p:txBody>
      </p:sp>
      <p:sp>
        <p:nvSpPr>
          <p:cNvPr id="1031" name="Text Box 1031"/>
          <p:cNvSpPr txBox="1">
            <a:spLocks noChangeArrowheads="1"/>
          </p:cNvSpPr>
          <p:nvPr/>
        </p:nvSpPr>
        <p:spPr bwMode="auto">
          <a:xfrm>
            <a:off x="4714875" y="6357938"/>
            <a:ext cx="404653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s-ES_tradnl" sz="2000">
                <a:solidFill>
                  <a:srgbClr val="00B050"/>
                </a:solidFill>
                <a:latin typeface="Times New Roman" pitchFamily="18" charset="0"/>
              </a:rPr>
              <a:t>JO Armitage. JCO 1988; 16: 2780</a:t>
            </a:r>
            <a:endParaRPr lang="es-ES_tradnl" sz="240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762000" y="30480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4000" b="1">
                <a:solidFill>
                  <a:srgbClr val="C00000"/>
                </a:solidFill>
                <a:latin typeface="Constantia" pitchFamily="18" charset="0"/>
              </a:rPr>
              <a:t>LNH</a:t>
            </a:r>
            <a:endParaRPr lang="es-ES_tradnl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140200" y="1916113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b="1">
                <a:solidFill>
                  <a:srgbClr val="7030A0"/>
                </a:solidFill>
                <a:latin typeface="Constantia" pitchFamily="18" charset="0"/>
              </a:rPr>
              <a:t>SUBTIPO HISTOLOGICO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492500" y="4508500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000" b="1">
                <a:solidFill>
                  <a:srgbClr val="00B0F0"/>
                </a:solidFill>
                <a:latin typeface="Constantia" pitchFamily="18" charset="0"/>
              </a:rPr>
              <a:t>PRESENTACION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704013" y="3933825"/>
            <a:ext cx="2439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GANGLIONAR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72200" y="5589588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EXTRAGANGLIONAR</a:t>
            </a: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2286000" y="2205038"/>
            <a:ext cx="1854200" cy="1147762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2286000" y="3352800"/>
            <a:ext cx="1277938" cy="12287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5562600" y="4292600"/>
            <a:ext cx="1096963" cy="508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5651500" y="4868863"/>
            <a:ext cx="919163" cy="682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971550" y="1341438"/>
            <a:ext cx="7543800" cy="522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800" b="1">
                <a:solidFill>
                  <a:srgbClr val="0070C0"/>
                </a:solidFill>
                <a:latin typeface="Tahoma" pitchFamily="34" charset="0"/>
              </a:rPr>
              <a:t>ASPECTOS QUE DEFINEN UN LINFOMA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iapositiva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12875"/>
            <a:ext cx="8358188" cy="720725"/>
          </a:xfrm>
        </p:spPr>
        <p:txBody>
          <a:bodyPr wrap="none" anchor="t"/>
          <a:lstStyle/>
          <a:p>
            <a:pPr eaLnBrk="1" hangingPunct="1"/>
            <a:r>
              <a:rPr lang="es-ES_tradnl" sz="3600" b="1" smtClean="0">
                <a:solidFill>
                  <a:srgbClr val="CC66FF"/>
                </a:solidFill>
                <a:latin typeface="Arial Black" pitchFamily="34" charset="0"/>
              </a:rPr>
              <a:t>ETIOPATOGENIA: </a:t>
            </a:r>
            <a:r>
              <a:rPr lang="es-ES_tradnl" sz="2800" b="1" smtClean="0">
                <a:solidFill>
                  <a:srgbClr val="CC66FF"/>
                </a:solidFill>
                <a:latin typeface="Arial Black" pitchFamily="34" charset="0"/>
              </a:rPr>
              <a:t>¿Porqué aparecen?</a:t>
            </a:r>
            <a:endParaRPr lang="es-ES_tradnl" sz="2800" smtClean="0">
              <a:solidFill>
                <a:srgbClr val="CC66FF"/>
              </a:solidFill>
              <a:latin typeface="Arial Black" pitchFamily="34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2708275"/>
            <a:ext cx="7920038" cy="3521075"/>
          </a:xfrm>
        </p:spPr>
        <p:txBody>
          <a:bodyPr wrap="none" rtlCol="0">
            <a:normAutofit/>
          </a:bodyPr>
          <a:lstStyle/>
          <a:p>
            <a:pPr marL="206375" indent="-206375" eaLnBrk="1" fontAlgn="auto" hangingPunct="1">
              <a:lnSpc>
                <a:spcPct val="91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ETIOLOGÍA (Causa):   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Desconocida</a:t>
            </a:r>
          </a:p>
          <a:p>
            <a:pPr marL="206375" indent="-206375" eaLnBrk="1" fontAlgn="auto" hangingPunct="1">
              <a:lnSpc>
                <a:spcPct val="91000"/>
              </a:lnSpc>
              <a:spcBef>
                <a:spcPct val="122000"/>
              </a:spcBef>
              <a:spcAft>
                <a:spcPts val="0"/>
              </a:spcAft>
              <a:buFontTx/>
              <a:buNone/>
              <a:defRPr/>
            </a:pPr>
            <a:r>
              <a:rPr lang="es-ES_tradnl" sz="24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PATOGENIA (“Cómo”): 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Alteraciones Genéticas</a:t>
            </a:r>
          </a:p>
          <a:p>
            <a:pPr marL="206375" indent="-206375" eaLnBrk="1" fontAlgn="auto" hangingPunct="1">
              <a:lnSpc>
                <a:spcPct val="91000"/>
              </a:lnSpc>
              <a:spcBef>
                <a:spcPct val="61000"/>
              </a:spcBef>
              <a:spcAft>
                <a:spcPts val="0"/>
              </a:spcAft>
              <a:buFontTx/>
              <a:buNone/>
              <a:defRPr/>
            </a:pP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(Activación de Oncogenes</a:t>
            </a:r>
            <a:br>
              <a:rPr lang="es-ES_tradnl" sz="2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producidas por </a:t>
            </a:r>
            <a:r>
              <a:rPr lang="es-ES_tradnl" sz="2400" b="1" dirty="0" err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traslocaciones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ES_tradnl" sz="2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   cromosómicas)</a:t>
            </a:r>
            <a:endParaRPr lang="es-ES_tradnl" sz="4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1 Título"/>
          <p:cNvSpPr>
            <a:spLocks noGrp="1"/>
          </p:cNvSpPr>
          <p:nvPr>
            <p:ph type="title"/>
          </p:nvPr>
        </p:nvSpPr>
        <p:spPr>
          <a:xfrm>
            <a:off x="179388" y="1052513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mtClean="0">
                <a:solidFill>
                  <a:srgbClr val="0070C0"/>
                </a:solidFill>
                <a:latin typeface="Arial Black" pitchFamily="34" charset="0"/>
              </a:rPr>
              <a:t>SÍNTOMAS y SIGNOS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750" y="2133600"/>
            <a:ext cx="81153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latin typeface="Arial Black" pitchFamily="34" charset="0"/>
              </a:rPr>
              <a:t>Aumento del tamaño de uno o varios ganglios linfáticos (Adenopatías)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No duelen casi nunca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_tradnl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Pueden aparecer simultáneamente en varias áreas ganglionares del cuerpo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_tradnl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Cansancio fácil (Anemia!)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_tradnl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Pesadez abdominal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_tradnl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Fiebre persistente, sudoración nocturna, pérdida de peso (“Síntomas B”)</a:t>
            </a:r>
          </a:p>
        </p:txBody>
      </p:sp>
      <p:pic>
        <p:nvPicPr>
          <p:cNvPr id="25605" name="Picture 2" descr="C:\TEMP\VACÍO\dib03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052513"/>
            <a:ext cx="1333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C:\TEMP\VACÍO\9CAY6T739CAZDBODYCA1LY09PCA4KSJCJCA2SIDLYCA1FGFL0CA60KAMFCAZ4PU4OCABS30URCA0LHUHYCAPZAGW4CAT8GURPCABDDRVOCAXVEP2MCA2Z0ZZ1CAATAVY7CAHLWOH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205038"/>
            <a:ext cx="2482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TEMP\VACÍO\ACAIS5JR7CAKUCGW0CA8UMNA5CAEBB726CADVXHEWCAN9GOZZCA62EW12CA7Z2OIKCAD9KCL5CAEXLZF9CATIZCZUCAZYKJQUCA0HBKWPCAK80SVICA9PW7CTCA101CENCA8J81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205038"/>
            <a:ext cx="269398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TEMP\VACÍO\348304_Illust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365625"/>
            <a:ext cx="1731963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TEMP\VACÍO\CCAN8S5QMCAKWBY84CAN686N5CA1V0NDXCAPAJHKICAWACSUFCAB2188NCA9F9IRXCAN9BQ1YCAVOYEBFCABAUGLDCASOVDP1CAZD72S2CA7VQQD2CAD3N3N3CAW5IWPYCA0VNA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581525"/>
            <a:ext cx="2643187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C:\TEMP\VACÍO\529-S%20cel%20dendr%20pati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4652963"/>
            <a:ext cx="2643188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7" descr="C:\TEMP\VACÍO\tumorcuell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21336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7 CuadroTexto"/>
          <p:cNvSpPr txBox="1">
            <a:spLocks noChangeArrowheads="1"/>
          </p:cNvSpPr>
          <p:nvPr/>
        </p:nvSpPr>
        <p:spPr bwMode="auto">
          <a:xfrm>
            <a:off x="2843213" y="1412875"/>
            <a:ext cx="335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0070C0"/>
                </a:solidFill>
                <a:latin typeface="Arial Black" pitchFamily="34" charset="0"/>
              </a:rPr>
              <a:t>ADENOPATÍAS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>
          <a:xfrm>
            <a:off x="468313" y="227647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LINFOMAS</a:t>
            </a:r>
          </a:p>
        </p:txBody>
      </p:sp>
      <p:sp>
        <p:nvSpPr>
          <p:cNvPr id="27652" name="2 Marcador de texto"/>
          <p:cNvSpPr>
            <a:spLocks noGrp="1"/>
          </p:cNvSpPr>
          <p:nvPr>
            <p:ph type="body" idx="1"/>
          </p:nvPr>
        </p:nvSpPr>
        <p:spPr>
          <a:xfrm>
            <a:off x="395536" y="3933056"/>
            <a:ext cx="7772400" cy="1338263"/>
          </a:xfrm>
        </p:spPr>
        <p:txBody>
          <a:bodyPr/>
          <a:lstStyle/>
          <a:p>
            <a:pPr eaLnBrk="1" hangingPunct="1"/>
            <a:r>
              <a:rPr lang="es-ES_tradnl" sz="2800" dirty="0" smtClean="0">
                <a:solidFill>
                  <a:schemeClr val="tx1"/>
                </a:solidFill>
                <a:latin typeface="Arial Black" pitchFamily="34" charset="0"/>
              </a:rPr>
              <a:t>¿CÓMO SE DIAGNOSTICAN?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3762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0070C0"/>
                </a:solidFill>
                <a:latin typeface="Arial Black" pitchFamily="34" charset="0"/>
              </a:rPr>
              <a:t>ASÍ NOOOOO!!!!…..</a:t>
            </a:r>
          </a:p>
        </p:txBody>
      </p:sp>
      <p:pic>
        <p:nvPicPr>
          <p:cNvPr id="28676" name="Picture 1" descr="C:\TEMP\VACÍO\237549039_aca0d377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2643188"/>
            <a:ext cx="2982913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C:\TEMP\VACÍO\Dr_hous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714625"/>
            <a:ext cx="511968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8DCA5AE1-60D8-493B-B269-8FCFE1EC8D70" descr="889497A0-B922-40F1-B27D-FCC12398F26F@H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3024336" cy="10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iapositiva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0070C0"/>
                </a:solidFill>
                <a:latin typeface="Arial Black" pitchFamily="34" charset="0"/>
              </a:rPr>
              <a:t>DIAGNÓSTICO</a:t>
            </a:r>
            <a:endParaRPr lang="es-ES_tradnl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4375" y="2714625"/>
            <a:ext cx="7772400" cy="13382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2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La BIOPSIA de un ganglio o un tejido infiltrado… y el estudio </a:t>
            </a:r>
            <a:r>
              <a:rPr lang="es-ES_tradnl" sz="3200" b="1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Anatomopatológico</a:t>
            </a:r>
            <a:endParaRPr lang="es-ES_tradnl" sz="3200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25" name="Picture 2" descr="C:\TEMP\VACÍO\micr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4714875"/>
            <a:ext cx="22590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 descr="C:\TEMP\VACÍO\Laboratori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4757738"/>
            <a:ext cx="204152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 descr="C:\TEMP\VACÍO\Image6_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268413"/>
            <a:ext cx="20669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5" descr="C:\TEMP\VACÍO\patologi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3263" y="3929063"/>
            <a:ext cx="25939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2" name="Picture 2" descr="Multi viewing systems are very useful for instruction of residents, and they are valuable tools for medical consultations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7" y="1381093"/>
            <a:ext cx="6325818" cy="4352163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8153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s-ES_tradnl" sz="3600" b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LINFOMAS NO HODGKINIANOS:</a:t>
            </a:r>
          </a:p>
        </p:txBody>
      </p:sp>
      <p:sp>
        <p:nvSpPr>
          <p:cNvPr id="10" name="7 Marcador de contenido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4530725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Tumores Frecuentes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(5º Incidencia; 6º Mortalidad; Tasa Bruta &gt; 10; en aumento)</a:t>
            </a:r>
            <a:endParaRPr lang="es-ES" sz="28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Elevada supervivencia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(&gt; 50 % a 5 años)</a:t>
            </a:r>
            <a:endParaRPr lang="es-ES" sz="28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Novedades terapéuticas y mejoría del pronóstico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Heterogeneidad/Complejidad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Reto profesional y compromiso ético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6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¿Cómo se hace la biopsia?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4375" y="2786063"/>
            <a:ext cx="7772400" cy="13382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 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Dependerá del lugar anatómico donde estén los ganglios sospechosos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La punción con agujas finas o gruesas puede ayudar y orientar, pero casi siempre se precisará una biopsia quirúrgica</a:t>
            </a:r>
            <a:endParaRPr lang="es-ES_tradnl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1749" name="Picture 2" descr="C:\TEMP\VACÍO\gu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929188"/>
            <a:ext cx="20081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 descr="C:\TEMP\VACÍO\fi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5143500"/>
            <a:ext cx="20542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 descr="C:\TEMP\VACÍO\corebiogu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3888" y="4929188"/>
            <a:ext cx="31210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1362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BIOPSIA “DIRIGIDA” CON AGUJA y </a:t>
            </a:r>
            <a:br>
              <a:rPr lang="es-ES_tradnl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es-ES_tradnl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BIOPSIA ENDOSCÓPICA</a:t>
            </a:r>
          </a:p>
        </p:txBody>
      </p:sp>
      <p:pic>
        <p:nvPicPr>
          <p:cNvPr id="32772" name="Picture 2" descr="C:\TEMP\VACÍO\cdr0000531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643188"/>
            <a:ext cx="26019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C:\TEMP\VACÍO\case200636CTs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2714625"/>
            <a:ext cx="22463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C:\TEMP\VACÍO\msub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271462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 descr="C:\TEMP\VACÍO\med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4572000"/>
            <a:ext cx="25781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6" descr="C:\TEMP\VACÍO\diagnost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437063"/>
            <a:ext cx="26558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7" descr="C:\TEMP\VACÍO\cdr00004665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572000"/>
            <a:ext cx="24939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title"/>
          </p:nvPr>
        </p:nvSpPr>
        <p:spPr>
          <a:xfrm>
            <a:off x="5724525" y="1412875"/>
            <a:ext cx="319246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La Biopsia quirúrgica</a:t>
            </a:r>
          </a:p>
        </p:txBody>
      </p:sp>
      <p:pic>
        <p:nvPicPr>
          <p:cNvPr id="33796" name="Picture 2" descr="C:\TEMP\VACÍO\10725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28775"/>
            <a:ext cx="1681163" cy="2357438"/>
          </a:xfrm>
          <a:noFill/>
        </p:spPr>
      </p:pic>
      <p:pic>
        <p:nvPicPr>
          <p:cNvPr id="33797" name="Picture 3" descr="C:\TEMP\VACÍO\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357313"/>
            <a:ext cx="14763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C:\TEMP\VACÍO\surg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067050"/>
            <a:ext cx="24511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 descr="C:\TEMP\VACÍO\9101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149725"/>
            <a:ext cx="188753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6" descr="C:\TEMP\VACÍO\1269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2708275"/>
            <a:ext cx="270033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7" descr="C:\TEMP\VACÍO\ciru20305-pag129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50" y="1357313"/>
            <a:ext cx="150018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8" descr="C:\TEMP\VACÍO\colonic_canc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4508500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title"/>
          </p:nvPr>
        </p:nvSpPr>
        <p:spPr>
          <a:xfrm>
            <a:off x="107950" y="1773238"/>
            <a:ext cx="6264275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0070C0"/>
                </a:solidFill>
                <a:latin typeface="Arial Black" pitchFamily="34" charset="0"/>
              </a:rPr>
              <a:t>El estudio </a:t>
            </a:r>
            <a:r>
              <a:rPr lang="es-ES_tradnl" dirty="0" err="1" smtClean="0">
                <a:solidFill>
                  <a:srgbClr val="0070C0"/>
                </a:solidFill>
                <a:latin typeface="Arial Black" pitchFamily="34" charset="0"/>
              </a:rPr>
              <a:t>Anatomopatológico</a:t>
            </a:r>
            <a:endParaRPr lang="es-ES_tradnl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4820" name="Picture 2" descr="C:\TEMP\VACÍO\cajal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214313"/>
            <a:ext cx="1960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 descr="C:\TEMP\VACÍO\art-ajcp442644_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860800"/>
            <a:ext cx="35020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 descr="C:\TEMP\VACÍO\follicul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636838"/>
            <a:ext cx="2746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5" descr="C:\TEMP\VACÍO\loadBina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4500563"/>
            <a:ext cx="25241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6" descr="C:\TEMP\VACÍO\1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4572000"/>
            <a:ext cx="21780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CuadroTexto"/>
          <p:cNvSpPr txBox="1">
            <a:spLocks noChangeArrowheads="1"/>
          </p:cNvSpPr>
          <p:nvPr/>
        </p:nvSpPr>
        <p:spPr bwMode="auto">
          <a:xfrm>
            <a:off x="1714500" y="142875"/>
            <a:ext cx="4857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latin typeface="Arial Black" pitchFamily="34" charset="0"/>
              </a:rPr>
              <a:t>El estudio se complica: </a:t>
            </a:r>
          </a:p>
          <a:p>
            <a:pPr>
              <a:buFont typeface="Arial" pitchFamily="34" charset="0"/>
              <a:buChar char="•"/>
            </a:pPr>
            <a:r>
              <a:rPr lang="es-ES_tradnl" sz="2400">
                <a:latin typeface="Arial Black" pitchFamily="34" charset="0"/>
              </a:rPr>
              <a:t>Inmunohistoquimia</a:t>
            </a:r>
          </a:p>
          <a:p>
            <a:pPr>
              <a:buFont typeface="Arial" pitchFamily="34" charset="0"/>
              <a:buChar char="•"/>
            </a:pPr>
            <a:r>
              <a:rPr lang="es-ES_tradnl" sz="2400">
                <a:latin typeface="Arial Black" pitchFamily="34" charset="0"/>
              </a:rPr>
              <a:t>Biología Molecular</a:t>
            </a:r>
          </a:p>
          <a:p>
            <a:pPr>
              <a:buFont typeface="Arial" pitchFamily="34" charset="0"/>
              <a:buChar char="•"/>
            </a:pPr>
            <a:r>
              <a:rPr lang="es-ES_tradnl" sz="2400">
                <a:latin typeface="Arial Black" pitchFamily="34" charset="0"/>
              </a:rPr>
              <a:t>Citometría; Citogenética</a:t>
            </a:r>
          </a:p>
          <a:p>
            <a:pPr>
              <a:buFont typeface="Arial" pitchFamily="34" charset="0"/>
              <a:buChar char="•"/>
            </a:pPr>
            <a:r>
              <a:rPr lang="es-ES_tradnl" sz="2400">
                <a:latin typeface="Arial Black" pitchFamily="34" charset="0"/>
              </a:rPr>
              <a:t>Firma Genética</a:t>
            </a:r>
          </a:p>
          <a:p>
            <a:pPr>
              <a:buFont typeface="Arial" pitchFamily="34" charset="0"/>
              <a:buChar char="•"/>
            </a:pPr>
            <a:r>
              <a:rPr lang="es-ES_tradnl" sz="2400">
                <a:latin typeface="Arial Black" pitchFamily="34" charset="0"/>
              </a:rPr>
              <a:t>Oncochips…</a:t>
            </a:r>
          </a:p>
        </p:txBody>
      </p:sp>
      <p:pic>
        <p:nvPicPr>
          <p:cNvPr id="35843" name="Picture 2" descr="C:\TEMP\VACÍO\3800632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571750"/>
            <a:ext cx="1527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C:\TEMP\VACÍO\3800622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500313"/>
            <a:ext cx="16716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C:\TEMP\VACÍO\3880336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2643188"/>
            <a:ext cx="20716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C:\TEMP\VACÍO\2404289f1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076700"/>
            <a:ext cx="150018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C:\TEMP\VACÍO\3780596f2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5" y="4286250"/>
            <a:ext cx="19050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 descr="C:\TEMP\VACÍO\3880116f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5325" y="2714625"/>
            <a:ext cx="138271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8" descr="C:\TEMP\VACÍO\art-ajcp442644_fig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50" y="4857750"/>
            <a:ext cx="16017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9" descr="C:\TEMP\VACÍO\multigene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25" y="4714875"/>
            <a:ext cx="15001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0" descr="C:\TEMP\VACÍO\ng1570-F1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188" y="2500313"/>
            <a:ext cx="1719262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1" descr="C:\TEMP\VACÍO\image002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5572125"/>
            <a:ext cx="16700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iapositiva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0070C0"/>
                </a:solidFill>
                <a:latin typeface="Arial Black" pitchFamily="34" charset="0"/>
              </a:rPr>
              <a:t>Una vez establecido el diagnóstico…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28688" y="2857500"/>
            <a:ext cx="7772400" cy="13382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ESTUDIO DE EXTENSIÓN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	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Estadiación</a:t>
            </a:r>
            <a:endParaRPr lang="es-ES_tradnl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	</a:t>
            </a:r>
            <a:r>
              <a:rPr lang="es-ES_tradnl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Estadificación</a:t>
            </a:r>
            <a:endParaRPr lang="es-ES_tradnl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7893" name="3 CuadroTexto"/>
          <p:cNvSpPr txBox="1">
            <a:spLocks noChangeArrowheads="1"/>
          </p:cNvSpPr>
          <p:nvPr/>
        </p:nvSpPr>
        <p:spPr bwMode="auto">
          <a:xfrm>
            <a:off x="684213" y="4292600"/>
            <a:ext cx="71437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latin typeface="Arial Black" pitchFamily="34" charset="0"/>
              </a:rPr>
              <a:t>“Procedimiento sistematizado que permite averiguar si la enfermedad está presente en determinados órganos o sistemas.</a:t>
            </a:r>
          </a:p>
          <a:p>
            <a:pPr>
              <a:spcBef>
                <a:spcPct val="50000"/>
              </a:spcBef>
            </a:pPr>
            <a:r>
              <a:rPr lang="es-ES_tradnl">
                <a:latin typeface="Arial Black" pitchFamily="34" charset="0"/>
              </a:rPr>
              <a:t>Conjunto de exploraciones a las que hemos de someter a los pacientes durante el estudio de extensión inicial, para poder definir su estadio”</a:t>
            </a:r>
            <a:endParaRPr lang="es-ES">
              <a:latin typeface="Arial Black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2 Marcador de contenido"/>
          <p:cNvSpPr>
            <a:spLocks noGrp="1"/>
          </p:cNvSpPr>
          <p:nvPr>
            <p:ph sz="quarter" idx="1"/>
          </p:nvPr>
        </p:nvSpPr>
        <p:spPr>
          <a:xfrm>
            <a:off x="179388" y="3068638"/>
            <a:ext cx="7772400" cy="3673475"/>
          </a:xfrm>
        </p:spPr>
        <p:txBody>
          <a:bodyPr/>
          <a:lstStyle/>
          <a:p>
            <a:pPr eaLnBrk="1" hangingPunct="1"/>
            <a:r>
              <a:rPr lang="es-ES_tradnl" smtClean="0">
                <a:solidFill>
                  <a:srgbClr val="0070C0"/>
                </a:solidFill>
                <a:latin typeface="Arial Black" pitchFamily="34" charset="0"/>
              </a:rPr>
              <a:t>ENTREVISTA-ANAMNESIS</a:t>
            </a:r>
          </a:p>
          <a:p>
            <a:pPr eaLnBrk="1" hangingPunct="1"/>
            <a:endParaRPr lang="es-ES_tradnl" smtClean="0">
              <a:latin typeface="Arial Black" pitchFamily="34" charset="0"/>
            </a:endParaRPr>
          </a:p>
          <a:p>
            <a:pPr eaLnBrk="1" hangingPunct="1"/>
            <a:endParaRPr lang="es-ES_tradnl" smtClean="0">
              <a:latin typeface="Arial Black" pitchFamily="34" charset="0"/>
            </a:endParaRPr>
          </a:p>
          <a:p>
            <a:pPr eaLnBrk="1" hangingPunct="1"/>
            <a:endParaRPr lang="es-ES_tradnl" smtClean="0">
              <a:latin typeface="Arial Black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s-ES_tradnl" smtClean="0">
              <a:latin typeface="Arial Black" pitchFamily="34" charset="0"/>
            </a:endParaRPr>
          </a:p>
          <a:p>
            <a:pPr eaLnBrk="1" hangingPunct="1"/>
            <a:r>
              <a:rPr lang="es-ES_tradnl" smtClean="0">
                <a:solidFill>
                  <a:srgbClr val="0070C0"/>
                </a:solidFill>
                <a:latin typeface="Arial Black" pitchFamily="34" charset="0"/>
              </a:rPr>
              <a:t>EXPLORACIÓN FÍSICA</a:t>
            </a:r>
          </a:p>
        </p:txBody>
      </p:sp>
      <p:pic>
        <p:nvPicPr>
          <p:cNvPr id="38916" name="Picture 2" descr="http://www.ateneodemadrid.com/ImagenesPresidentes/imgPresidentesg/GregorioMara%F1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125538"/>
            <a:ext cx="129381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C:\TEMP\VACÍO\020EntrevMed_img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71625"/>
            <a:ext cx="1682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9" descr="C:\TEMP\VACÍO\30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1428750"/>
            <a:ext cx="13160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0" descr="C:\TEMP\VACÍO\consul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1500188"/>
            <a:ext cx="1905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1" descr="C:\TEMP\VACÍO\010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4000500"/>
            <a:ext cx="224631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2" descr="C:\TEMP\VACÍO\07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88" y="4000500"/>
            <a:ext cx="18145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3" descr="C:\TEMP\VACÍO\09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000500"/>
            <a:ext cx="19240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5" descr="C:\TEMP\VACÍO\j0422529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688" y="2143125"/>
            <a:ext cx="97155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7" descr="http://escuela.med.puc.cl/Publ/ManualSemiologia/images/ExamenCuello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63" y="3929063"/>
            <a:ext cx="2071687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1 Título"/>
          <p:cNvSpPr>
            <a:spLocks noGrp="1"/>
          </p:cNvSpPr>
          <p:nvPr>
            <p:ph type="title"/>
          </p:nvPr>
        </p:nvSpPr>
        <p:spPr>
          <a:xfrm>
            <a:off x="755650" y="1125538"/>
            <a:ext cx="7772400" cy="641350"/>
          </a:xfrm>
        </p:spPr>
        <p:txBody>
          <a:bodyPr/>
          <a:lstStyle/>
          <a:p>
            <a:pPr eaLnBrk="1" hangingPunct="1"/>
            <a:r>
              <a:rPr lang="es-ES_tradnl" sz="2800" smtClean="0">
                <a:solidFill>
                  <a:srgbClr val="0070C0"/>
                </a:solidFill>
                <a:latin typeface="Arial Black" pitchFamily="34" charset="0"/>
              </a:rPr>
              <a:t>EXPLORACIONES COMPLEMENTARIAS</a:t>
            </a:r>
          </a:p>
        </p:txBody>
      </p:sp>
      <p:sp>
        <p:nvSpPr>
          <p:cNvPr id="58371" name="2 Marcador de contenido"/>
          <p:cNvSpPr>
            <a:spLocks noGrp="1"/>
          </p:cNvSpPr>
          <p:nvPr>
            <p:ph sz="quarter" idx="1"/>
          </p:nvPr>
        </p:nvSpPr>
        <p:spPr>
          <a:xfrm>
            <a:off x="611188" y="1844675"/>
            <a:ext cx="7772400" cy="48244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latin typeface="Arial Black" pitchFamily="34" charset="0"/>
              </a:rPr>
              <a:t>ANALÍTICA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_tradnl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latin typeface="Arial Black" pitchFamily="34" charset="0"/>
              </a:rPr>
              <a:t>PRUEBAS DE IMAGEN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latin typeface="Arial Black" pitchFamily="34" charset="0"/>
              </a:rPr>
              <a:t>TAC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latin typeface="Arial Black" pitchFamily="34" charset="0"/>
              </a:rPr>
              <a:t>PET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latin typeface="Arial Black" pitchFamily="34" charset="0"/>
              </a:rPr>
              <a:t>OTRAS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s-ES_tradnl" dirty="0" smtClean="0">
              <a:latin typeface="Arial Black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s-ES_tradnl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s-ES_tradnl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s-ES_tradnl" dirty="0" smtClean="0"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latin typeface="Arial Black" pitchFamily="34" charset="0"/>
              </a:rPr>
              <a:t>BIOPSIA DE MÉDULA ÓSEA</a:t>
            </a:r>
          </a:p>
        </p:txBody>
      </p:sp>
      <p:pic>
        <p:nvPicPr>
          <p:cNvPr id="39941" name="Picture 2" descr="C:\TEMP\VACÍO\66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700213"/>
            <a:ext cx="1643062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3" descr="C:\TEMP\VACÍO\blood-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773238"/>
            <a:ext cx="12350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4" descr="C:\TEMP\VACÍO\HCAUFT0RXCAN1GGMECAVEYIABCAU04QMYCAJ4H93GCAMMMPMGCA3Y591ECAQYNVPXCAK0FU5ECAXS37M1CAHLW3SMCA5LVG3ICA8R1Z0NCAZRMAKWCAT5436MCAYIP24MCAQY2Y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140968"/>
            <a:ext cx="12207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5" descr="C:\TEMP\VACÍO\ct086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140968"/>
            <a:ext cx="14970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6" descr="C:\TEMP\VACÍO\CT-Sc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509120"/>
            <a:ext cx="181927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8" descr="C:\TEMP\VACÍO\gamm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509120"/>
            <a:ext cx="1389062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0" descr="http://neurocog.psy.tufts.edu/images/pet_scann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3429000"/>
            <a:ext cx="27574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1 Título"/>
          <p:cNvSpPr>
            <a:spLocks noGrp="1"/>
          </p:cNvSpPr>
          <p:nvPr>
            <p:ph type="title"/>
          </p:nvPr>
        </p:nvSpPr>
        <p:spPr>
          <a:xfrm>
            <a:off x="0" y="5373688"/>
            <a:ext cx="4859338" cy="1143000"/>
          </a:xfrm>
        </p:spPr>
        <p:txBody>
          <a:bodyPr/>
          <a:lstStyle/>
          <a:p>
            <a:pPr eaLnBrk="1" hangingPunct="1"/>
            <a:r>
              <a:rPr lang="es-ES_tradnl" sz="3600" smtClean="0">
                <a:solidFill>
                  <a:srgbClr val="0070C0"/>
                </a:solidFill>
                <a:latin typeface="Arial Black" pitchFamily="34" charset="0"/>
              </a:rPr>
              <a:t>PET y PET-TAC</a:t>
            </a:r>
          </a:p>
        </p:txBody>
      </p:sp>
      <p:pic>
        <p:nvPicPr>
          <p:cNvPr id="40964" name="Picture 2" descr="C:\TEMP\VACÍO\07_7001_09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500188"/>
            <a:ext cx="16129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 descr="C:\TEMP\VACÍO\pet-oncology-lymph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88"/>
            <a:ext cx="20510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4" descr="C:\TEMP\VACÍO\info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1643063"/>
            <a:ext cx="26273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5" descr="C:\TEMP\VACÍO\BiographLymphomaclinicalimage_s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1571625"/>
            <a:ext cx="21399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6" descr="C:\TEMP\VACÍO\200503-03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4071938"/>
            <a:ext cx="4052887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CuadroTexto"/>
          <p:cNvSpPr txBox="1">
            <a:spLocks noChangeArrowheads="1"/>
          </p:cNvSpPr>
          <p:nvPr/>
        </p:nvSpPr>
        <p:spPr bwMode="auto">
          <a:xfrm>
            <a:off x="571500" y="1643063"/>
            <a:ext cx="800100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solidFill>
                  <a:srgbClr val="7030A0"/>
                </a:solidFill>
                <a:latin typeface="Verdana" pitchFamily="34" charset="0"/>
              </a:rPr>
              <a:t>LINFOMAS:</a:t>
            </a:r>
            <a:r>
              <a:rPr lang="es-ES" sz="3000">
                <a:solidFill>
                  <a:srgbClr val="7030A0"/>
                </a:solidFill>
                <a:latin typeface="Verdana" pitchFamily="34" charset="0"/>
              </a:rPr>
              <a:t> </a:t>
            </a:r>
            <a:r>
              <a:rPr lang="es-ES_tradnl" sz="3200">
                <a:solidFill>
                  <a:srgbClr val="0070C0"/>
                </a:solidFill>
                <a:latin typeface="Arial Black" pitchFamily="34" charset="0"/>
              </a:rPr>
              <a:t>“Tumores malignos de las células del sistema linfático”</a:t>
            </a:r>
          </a:p>
          <a:p>
            <a:endParaRPr lang="es-ES" sz="3000">
              <a:solidFill>
                <a:srgbClr val="7030A0"/>
              </a:solidFill>
              <a:latin typeface="Verdana" pitchFamily="34" charset="0"/>
            </a:endParaRPr>
          </a:p>
          <a:p>
            <a:endParaRPr lang="es-ES" sz="2800">
              <a:solidFill>
                <a:srgbClr val="7030A0"/>
              </a:solidFill>
              <a:latin typeface="Verdana" pitchFamily="34" charset="0"/>
            </a:endParaRPr>
          </a:p>
        </p:txBody>
      </p:sp>
      <p:pic>
        <p:nvPicPr>
          <p:cNvPr id="11269" name="Picture 2" descr="C:\TEMP\VACÍO\virchow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3644900"/>
            <a:ext cx="227965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C:\TEMP\VACÍO\billroth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3556000"/>
            <a:ext cx="2312987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5 CuadroTexto"/>
          <p:cNvSpPr txBox="1">
            <a:spLocks noChangeArrowheads="1"/>
          </p:cNvSpPr>
          <p:nvPr/>
        </p:nvSpPr>
        <p:spPr bwMode="auto">
          <a:xfrm>
            <a:off x="2857500" y="4071938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>
                <a:latin typeface="Arial Black" pitchFamily="34" charset="0"/>
              </a:rPr>
              <a:t>Rudolf VIRCHOW</a:t>
            </a:r>
          </a:p>
        </p:txBody>
      </p:sp>
      <p:sp>
        <p:nvSpPr>
          <p:cNvPr id="11272" name="6 CuadroTexto"/>
          <p:cNvSpPr txBox="1">
            <a:spLocks noChangeArrowheads="1"/>
          </p:cNvSpPr>
          <p:nvPr/>
        </p:nvSpPr>
        <p:spPr bwMode="auto">
          <a:xfrm>
            <a:off x="3779838" y="6165850"/>
            <a:ext cx="1928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>
                <a:latin typeface="Arial Black" pitchFamily="34" charset="0"/>
              </a:rPr>
              <a:t>Theodor Billroth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600" smtClean="0">
                <a:latin typeface="Arial Black" pitchFamily="34" charset="0"/>
              </a:rPr>
              <a:t>BIOPSIA DE MÉDULA ÓSEA</a:t>
            </a:r>
          </a:p>
        </p:txBody>
      </p:sp>
      <p:pic>
        <p:nvPicPr>
          <p:cNvPr id="41987" name="Picture 2" descr="C:\TEMP\VACÍO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357313"/>
            <a:ext cx="3917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5 CuadroTexto"/>
          <p:cNvSpPr txBox="1">
            <a:spLocks noChangeArrowheads="1"/>
          </p:cNvSpPr>
          <p:nvPr/>
        </p:nvSpPr>
        <p:spPr bwMode="auto">
          <a:xfrm>
            <a:off x="857250" y="4286250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latin typeface="Arial Black" pitchFamily="34" charset="0"/>
              </a:rPr>
              <a:t>OTRAS</a:t>
            </a:r>
          </a:p>
        </p:txBody>
      </p:sp>
      <p:pic>
        <p:nvPicPr>
          <p:cNvPr id="41989" name="Picture 4" descr="C:\TEMP\VACÍO\CDR0000581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4286250"/>
            <a:ext cx="264318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 descr="C:\TEMP\VACÍO\puncionLumbar3_p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163" y="4286250"/>
            <a:ext cx="157321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5" descr="Extracting Bone Marrow Aspirate por Littorari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142875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445224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1" descr="C:\TEMP\VACÍO\Comit%C3%A9+de+Sal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716338"/>
            <a:ext cx="4024312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2 CuadroTexto"/>
          <p:cNvSpPr txBox="1">
            <a:spLocks noChangeArrowheads="1"/>
          </p:cNvSpPr>
          <p:nvPr/>
        </p:nvSpPr>
        <p:spPr bwMode="auto">
          <a:xfrm>
            <a:off x="755650" y="1268413"/>
            <a:ext cx="74295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70C0"/>
                </a:solidFill>
                <a:latin typeface="Arial Black" pitchFamily="34" charset="0"/>
              </a:rPr>
              <a:t>TRABAJO EN EQUIPO MULTIDISCIPLINAR</a:t>
            </a:r>
          </a:p>
          <a:p>
            <a:endParaRPr lang="es-ES_tradnl" sz="2400">
              <a:latin typeface="Arial Black" pitchFamily="34" charset="0"/>
            </a:endParaRPr>
          </a:p>
          <a:p>
            <a:r>
              <a:rPr lang="es-ES_tradnl" sz="2400">
                <a:latin typeface="Arial Black" pitchFamily="34" charset="0"/>
              </a:rPr>
              <a:t>Comité de Neoplasias Hematológicas</a:t>
            </a:r>
          </a:p>
          <a:p>
            <a:r>
              <a:rPr lang="es-ES_tradnl" sz="2400">
                <a:latin typeface="Arial Black" pitchFamily="34" charset="0"/>
              </a:rPr>
              <a:t>	</a:t>
            </a:r>
            <a:r>
              <a:rPr lang="es-ES_tradnl">
                <a:latin typeface="Arial Black" pitchFamily="34" charset="0"/>
              </a:rPr>
              <a:t>* Oncólogo Médico</a:t>
            </a:r>
            <a:br>
              <a:rPr lang="es-ES_tradnl">
                <a:latin typeface="Arial Black" pitchFamily="34" charset="0"/>
              </a:rPr>
            </a:br>
            <a:r>
              <a:rPr lang="es-ES_tradnl">
                <a:latin typeface="Arial Black" pitchFamily="34" charset="0"/>
              </a:rPr>
              <a:t>	* Hematólogo Clínico</a:t>
            </a:r>
          </a:p>
          <a:p>
            <a:r>
              <a:rPr lang="es-ES_tradnl">
                <a:latin typeface="Arial Black" pitchFamily="34" charset="0"/>
              </a:rPr>
              <a:t>	* Patólogo</a:t>
            </a:r>
          </a:p>
          <a:p>
            <a:r>
              <a:rPr lang="es-ES_tradnl">
                <a:latin typeface="Arial Black" pitchFamily="34" charset="0"/>
              </a:rPr>
              <a:t>	* Grupo de Diagnóstico Hematológico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RAZY_~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4400" dirty="0" smtClean="0"/>
              <a:t>LINFOMAS FOLICULARES</a:t>
            </a:r>
            <a:endParaRPr lang="es-ES" sz="4400" dirty="0" smtClean="0"/>
          </a:p>
        </p:txBody>
      </p:sp>
      <p:sp>
        <p:nvSpPr>
          <p:cNvPr id="46084" name="2 Marcador de texto"/>
          <p:cNvSpPr>
            <a:spLocks noGrp="1"/>
          </p:cNvSpPr>
          <p:nvPr>
            <p:ph type="body" idx="1"/>
          </p:nvPr>
        </p:nvSpPr>
        <p:spPr>
          <a:xfrm>
            <a:off x="539552" y="2492896"/>
            <a:ext cx="7772400" cy="1500187"/>
          </a:xfrm>
        </p:spPr>
        <p:txBody>
          <a:bodyPr/>
          <a:lstStyle/>
          <a:p>
            <a:pPr eaLnBrk="1" hangingPunct="1"/>
            <a:r>
              <a:rPr lang="es-ES_tradnl" sz="4800" b="1" dirty="0" smtClean="0">
                <a:solidFill>
                  <a:srgbClr val="0070C0"/>
                </a:solidFill>
              </a:rPr>
              <a:t>Cómo son?…</a:t>
            </a:r>
            <a:endParaRPr lang="es-ES" sz="4800" b="1" dirty="0" smtClean="0">
              <a:solidFill>
                <a:srgbClr val="0070C0"/>
              </a:solidFill>
            </a:endParaRPr>
          </a:p>
        </p:txBody>
      </p:sp>
      <p:pic>
        <p:nvPicPr>
          <p:cNvPr id="11" name="Picture 6" descr="File:Nathan E. Bri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81128"/>
            <a:ext cx="1379673" cy="1728192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827584" y="4293096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dirty="0" err="1" smtClean="0"/>
              <a:t>Nathan</a:t>
            </a:r>
            <a:r>
              <a:rPr lang="es-ES_tradnl" sz="1050" dirty="0" smtClean="0"/>
              <a:t> Edwin </a:t>
            </a:r>
            <a:r>
              <a:rPr lang="es-ES_tradnl" sz="1050" dirty="0" err="1" smtClean="0"/>
              <a:t>Brill</a:t>
            </a:r>
            <a:endParaRPr lang="es-ES_tradnl" sz="1050" dirty="0"/>
          </a:p>
        </p:txBody>
      </p:sp>
      <p:pic>
        <p:nvPicPr>
          <p:cNvPr id="13" name="Picture 8" descr="http://pathology.med.nyu.edu/files/alumni/images/douglas_symmers.w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9518" y="4581128"/>
            <a:ext cx="1393703" cy="1728192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3707904" y="4293096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dirty="0" smtClean="0"/>
              <a:t>Douglas </a:t>
            </a:r>
            <a:r>
              <a:rPr lang="es-ES_tradnl" sz="1050" dirty="0" err="1" smtClean="0"/>
              <a:t>Symmers</a:t>
            </a:r>
            <a:endParaRPr lang="es-ES_tradnl" sz="1050" dirty="0"/>
          </a:p>
        </p:txBody>
      </p:sp>
      <p:pic>
        <p:nvPicPr>
          <p:cNvPr id="15" name="Picture 28" descr="follicular%20lymphoma%20l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77072"/>
            <a:ext cx="3168352" cy="2376264"/>
          </a:xfrm>
          <a:prstGeom prst="rect">
            <a:avLst/>
          </a:prstGeom>
          <a:noFill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1547813" y="260350"/>
            <a:ext cx="6519862" cy="785813"/>
          </a:xfrm>
        </p:spPr>
        <p:txBody>
          <a:bodyPr/>
          <a:lstStyle/>
          <a:p>
            <a:r>
              <a:rPr lang="es-ES_tradnl" smtClean="0">
                <a:latin typeface="Arial Black" pitchFamily="34" charset="0"/>
              </a:rPr>
              <a:t>Linfoma Folicular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sz="quarter" idx="1"/>
          </p:nvPr>
        </p:nvSpPr>
        <p:spPr>
          <a:xfrm>
            <a:off x="1258888" y="1268413"/>
            <a:ext cx="7200900" cy="3929062"/>
          </a:xfrm>
        </p:spPr>
        <p:txBody>
          <a:bodyPr/>
          <a:lstStyle/>
          <a:p>
            <a:r>
              <a:rPr lang="es-ES_tradnl" sz="2400" smtClean="0">
                <a:latin typeface="Arial Black" pitchFamily="34" charset="0"/>
              </a:rPr>
              <a:t>Definición:</a:t>
            </a:r>
          </a:p>
          <a:p>
            <a:pPr lvl="1"/>
            <a:r>
              <a:rPr lang="es-ES" sz="2000" smtClean="0">
                <a:latin typeface="Arial Black" pitchFamily="34" charset="0"/>
              </a:rPr>
              <a:t>Los linfomas foliculares son neoplasias malignas de células linfoides de origen centro-germinal (centrocitos y centroblastos transformados) que adoptan un patrón histológico folicular o nodular</a:t>
            </a:r>
          </a:p>
          <a:p>
            <a:pPr lvl="1"/>
            <a:r>
              <a:rPr lang="es-ES" sz="2000" smtClean="0">
                <a:latin typeface="Arial Black" pitchFamily="34" charset="0"/>
              </a:rPr>
              <a:t>Son el segundo linfoma más frecuente</a:t>
            </a:r>
            <a:endParaRPr lang="es-ES_tradnl" sz="2000" i="1" smtClean="0">
              <a:latin typeface="Arial Black" pitchFamily="34" charset="0"/>
            </a:endParaRPr>
          </a:p>
          <a:p>
            <a:r>
              <a:rPr lang="es-ES_tradnl" sz="2400" smtClean="0">
                <a:latin typeface="Arial Black" pitchFamily="34" charset="0"/>
              </a:rPr>
              <a:t>Grupo heterogéneo</a:t>
            </a:r>
          </a:p>
          <a:p>
            <a:pPr lvl="1"/>
            <a:r>
              <a:rPr lang="es-ES_tradnl" sz="2000" smtClean="0">
                <a:latin typeface="Arial Black" pitchFamily="34" charset="0"/>
              </a:rPr>
              <a:t>Formas “indolentes” que no precisan tratamiento y tienen una supervivencia muy larga</a:t>
            </a:r>
          </a:p>
          <a:p>
            <a:pPr lvl="1"/>
            <a:r>
              <a:rPr lang="es-ES_tradnl" sz="2000" smtClean="0">
                <a:latin typeface="Arial Black" pitchFamily="34" charset="0"/>
              </a:rPr>
              <a:t>Formas más agresivas, con rasgos de mal pronóstico, con expectativa de vida más corta</a:t>
            </a:r>
          </a:p>
          <a:p>
            <a:pPr lvl="1"/>
            <a:r>
              <a:rPr lang="es-ES_tradnl" sz="2000" smtClean="0">
                <a:latin typeface="Arial Black" pitchFamily="34" charset="0"/>
              </a:rPr>
              <a:t>Entre ambos, todas las formas intermedias…</a:t>
            </a:r>
          </a:p>
          <a:p>
            <a:pPr lvl="1">
              <a:buFont typeface="Wingdings 2" pitchFamily="18" charset="2"/>
              <a:buNone/>
            </a:pPr>
            <a:endParaRPr lang="es-ES_tradnl" sz="2000" smtClean="0">
              <a:latin typeface="Arial Black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48680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858250" cy="846137"/>
          </a:xfrm>
        </p:spPr>
        <p:txBody>
          <a:bodyPr/>
          <a:lstStyle/>
          <a:p>
            <a:pPr eaLnBrk="1" hangingPunct="1"/>
            <a:r>
              <a:rPr lang="es-ES_tradnl" sz="3200" b="1" smtClean="0">
                <a:latin typeface="Arial Black" pitchFamily="34" charset="0"/>
              </a:rPr>
              <a:t>¿Cómo son los Linfomas Foliculares?</a:t>
            </a:r>
            <a:endParaRPr lang="es-ES" sz="3200" b="1" smtClean="0">
              <a:solidFill>
                <a:schemeClr val="accent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5904458" cy="4530725"/>
          </a:xfrm>
        </p:spPr>
        <p:txBody>
          <a:bodyPr/>
          <a:lstStyle/>
          <a:p>
            <a:pPr eaLnBrk="1" hangingPunct="1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ES_tradnl" sz="1800" dirty="0" smtClean="0">
                <a:latin typeface="Arial Black" pitchFamily="34" charset="0"/>
              </a:rPr>
              <a:t>Larga Historia Natural</a:t>
            </a:r>
            <a:r>
              <a:rPr lang="es-ES_tradnl" sz="1800" dirty="0" smtClean="0">
                <a:effectLst/>
                <a:latin typeface="Tahoma" pitchFamily="34" charset="0"/>
              </a:rPr>
              <a:t>: Serie GOTEL &gt; 1000 pacientes; SG &gt; 20 años</a:t>
            </a:r>
          </a:p>
          <a:p>
            <a:pPr eaLnBrk="1" hangingPunct="1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None/>
            </a:pPr>
            <a:endParaRPr lang="es-ES_tradnl" sz="1800" dirty="0" smtClean="0">
              <a:latin typeface="Arial Black" pitchFamily="34" charset="0"/>
            </a:endParaRPr>
          </a:p>
          <a:p>
            <a:pPr eaLnBrk="1" hangingPunct="1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ES_tradnl" sz="1800" dirty="0" smtClean="0">
                <a:latin typeface="Arial Black" pitchFamily="34" charset="0"/>
              </a:rPr>
              <a:t>Afectan a hombres y a mujeres, desde jóvenes a ancianos, aunque son mucho más frecuentes entre la gente mayor </a:t>
            </a:r>
            <a:br>
              <a:rPr lang="es-ES_tradnl" sz="1800" dirty="0" smtClean="0">
                <a:latin typeface="Arial Black" pitchFamily="34" charset="0"/>
              </a:rPr>
            </a:br>
            <a:endParaRPr lang="es-ES_tradnl" sz="1800" dirty="0" smtClean="0">
              <a:latin typeface="Arial Black" pitchFamily="34" charset="0"/>
            </a:endParaRPr>
          </a:p>
          <a:p>
            <a:pPr eaLnBrk="1" hangingPunct="1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ES_tradnl" sz="1800" dirty="0" smtClean="0">
                <a:latin typeface="Arial Black" pitchFamily="34" charset="0"/>
              </a:rPr>
              <a:t>Comportamiento clínico inicialmente poco agresivo; poca sintomatología</a:t>
            </a:r>
          </a:p>
          <a:p>
            <a:pPr eaLnBrk="1" hangingPunct="1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s-ES_tradnl" sz="1800" dirty="0" smtClean="0">
              <a:latin typeface="Arial Black" pitchFamily="34" charset="0"/>
            </a:endParaRPr>
          </a:p>
          <a:p>
            <a:pPr eaLnBrk="1" hangingPunct="1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ES_tradnl" sz="1800" dirty="0" smtClean="0">
                <a:latin typeface="Arial Black" pitchFamily="34" charset="0"/>
              </a:rPr>
              <a:t>Buena respuesta a los tratamientos oncológicos</a:t>
            </a:r>
          </a:p>
          <a:p>
            <a:pPr eaLnBrk="1" hangingPunct="1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es-ES_tradnl" sz="1800" dirty="0" smtClean="0">
              <a:latin typeface="Arial Black" pitchFamily="34" charset="0"/>
            </a:endParaRPr>
          </a:p>
          <a:p>
            <a:pPr eaLnBrk="1" hangingPunct="1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ES_tradnl" sz="1800" dirty="0" smtClean="0">
                <a:solidFill>
                  <a:schemeClr val="accent1"/>
                </a:solidFill>
                <a:latin typeface="Arial Black" pitchFamily="34" charset="0"/>
              </a:rPr>
              <a:t>Curvas de supervivencia </a:t>
            </a:r>
            <a:r>
              <a:rPr lang="es-ES_tradnl" sz="1800" dirty="0" err="1" smtClean="0">
                <a:solidFill>
                  <a:schemeClr val="accent1"/>
                </a:solidFill>
                <a:latin typeface="Arial Black" pitchFamily="34" charset="0"/>
              </a:rPr>
              <a:t>decayentes</a:t>
            </a:r>
            <a:r>
              <a:rPr lang="es-ES_tradnl" sz="1800" dirty="0" smtClean="0">
                <a:solidFill>
                  <a:schemeClr val="accent1"/>
                </a:solidFill>
                <a:latin typeface="Arial Black" pitchFamily="34" charset="0"/>
              </a:rPr>
              <a:t>, sin “aparentes” curaciones a largo plazo.</a:t>
            </a:r>
          </a:p>
          <a:p>
            <a:pPr eaLnBrk="1" hangingPunct="1">
              <a:lnSpc>
                <a:spcPct val="91000"/>
              </a:lnSpc>
              <a:spcBef>
                <a:spcPct val="61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ES_tradnl" sz="1800" dirty="0" smtClean="0">
                <a:latin typeface="Arial Black" pitchFamily="34" charset="0"/>
              </a:rPr>
              <a:t>Un 15-30 % de los enfermos tienen remisiones espontáneas</a:t>
            </a:r>
          </a:p>
          <a:p>
            <a:pPr eaLnBrk="1" hangingPunct="1">
              <a:lnSpc>
                <a:spcPct val="91000"/>
              </a:lnSpc>
              <a:spcBef>
                <a:spcPct val="61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s-ES_tradnl" sz="1800" dirty="0" smtClean="0">
                <a:latin typeface="Arial Black" pitchFamily="34" charset="0"/>
              </a:rPr>
              <a:t>Uno de sus peores peligros es la transformación histológica hacia formas agresivas (hacia otros linfomas)</a:t>
            </a:r>
            <a:endParaRPr lang="es-ES" sz="1800" dirty="0" smtClean="0">
              <a:latin typeface="Arial Black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9750" y="1844675"/>
            <a:ext cx="8424863" cy="592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70815" tIns="170815" rIns="170815" bIns="170815">
            <a:spAutoFit/>
          </a:bodyPr>
          <a:lstStyle/>
          <a:p>
            <a:pPr>
              <a:spcBef>
                <a:spcPct val="50000"/>
              </a:spcBef>
              <a:tabLst>
                <a:tab pos="212725" algn="r"/>
              </a:tabLst>
            </a:pPr>
            <a:endParaRPr lang="es-ES"/>
          </a:p>
        </p:txBody>
      </p:sp>
      <p:pic>
        <p:nvPicPr>
          <p:cNvPr id="5" name="3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84784"/>
            <a:ext cx="26048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517232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a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 Black" pitchFamily="34" charset="0"/>
              </a:rPr>
              <a:t>¿SE PUEDEN CURAR LOS LINFOMAS FOLICULARES?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4375" y="2857500"/>
            <a:ext cx="8072438" cy="1338263"/>
          </a:xfrm>
        </p:spPr>
        <p:txBody>
          <a:bodyPr/>
          <a:lstStyle/>
          <a:p>
            <a:pPr>
              <a:buClrTx/>
              <a:buFont typeface="Wingdings" pitchFamily="2" charset="2"/>
              <a:buChar char="ü"/>
              <a:defRPr/>
            </a:pPr>
            <a:r>
              <a:rPr lang="es-ES_tradnl" sz="3200" dirty="0" smtClean="0">
                <a:solidFill>
                  <a:srgbClr val="FF0000"/>
                </a:solidFill>
                <a:latin typeface="Arial Black" pitchFamily="34" charset="0"/>
              </a:rPr>
              <a:t>SI</a:t>
            </a:r>
            <a:r>
              <a:rPr lang="es-ES_tradnl" dirty="0" smtClean="0">
                <a:latin typeface="Arial Black" pitchFamily="34" charset="0"/>
              </a:rPr>
              <a:t>, EN LOS ESTADIOS LOCALIZADOS (20%)</a:t>
            </a:r>
          </a:p>
          <a:p>
            <a:pPr>
              <a:buClrTx/>
              <a:buFont typeface="Wingdings" pitchFamily="2" charset="2"/>
              <a:buChar char="ü"/>
              <a:defRPr/>
            </a:pPr>
            <a:r>
              <a:rPr lang="es-ES_tradnl" sz="3200" dirty="0" smtClean="0">
                <a:solidFill>
                  <a:srgbClr val="FF0000"/>
                </a:solidFill>
                <a:latin typeface="Arial Black" pitchFamily="34" charset="0"/>
              </a:rPr>
              <a:t>¿SI? </a:t>
            </a:r>
            <a:r>
              <a:rPr lang="es-ES_tradnl" dirty="0" smtClean="0">
                <a:latin typeface="Arial Black" pitchFamily="34" charset="0"/>
              </a:rPr>
              <a:t>EN LOS ESTADIOS AVANZADOS (80%)</a:t>
            </a:r>
            <a:endParaRPr lang="es-ES_tradnl" dirty="0">
              <a:latin typeface="Arial Black" pitchFamily="34" charset="0"/>
            </a:endParaRPr>
          </a:p>
        </p:txBody>
      </p:sp>
      <p:pic>
        <p:nvPicPr>
          <p:cNvPr id="21508" name="Picture 2" descr="http://www.lacoctelera.com/myfiles/alma_de_vagabundo/esperan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29063"/>
            <a:ext cx="3810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37321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5613" y="349250"/>
            <a:ext cx="8229600" cy="744538"/>
          </a:xfrm>
        </p:spPr>
        <p:txBody>
          <a:bodyPr/>
          <a:lstStyle/>
          <a:p>
            <a:pPr eaLnBrk="1" hangingPunct="1"/>
            <a:r>
              <a:rPr lang="en-GB" altLang="en-US" sz="2400" b="1" smtClean="0"/>
              <a:t>Supervivencia de los pacientes con Linfomas Indolentes. Experiencia de la U. Stanford, 1960–1996</a:t>
            </a:r>
            <a:endParaRPr lang="en-US" altLang="en-US" sz="2400" b="1" smtClean="0"/>
          </a:p>
        </p:txBody>
      </p:sp>
      <p:sp>
        <p:nvSpPr>
          <p:cNvPr id="22531" name="Rectangle 1027"/>
          <p:cNvSpPr>
            <a:spLocks noChangeArrowheads="1"/>
          </p:cNvSpPr>
          <p:nvPr/>
        </p:nvSpPr>
        <p:spPr bwMode="auto">
          <a:xfrm>
            <a:off x="241300" y="6410325"/>
            <a:ext cx="5867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400"/>
              <a:t>Adapted from Horning. </a:t>
            </a:r>
            <a:r>
              <a:rPr lang="en-US" altLang="en-US" sz="1400" i="1"/>
              <a:t>Semin Oncol.</a:t>
            </a:r>
            <a:r>
              <a:rPr lang="en-US" altLang="en-US" sz="1400"/>
              <a:t> 1993;20(5 suppl 5):75.</a:t>
            </a:r>
          </a:p>
        </p:txBody>
      </p:sp>
      <p:sp>
        <p:nvSpPr>
          <p:cNvPr id="22532" name="Freeform 1028"/>
          <p:cNvSpPr>
            <a:spLocks/>
          </p:cNvSpPr>
          <p:nvPr/>
        </p:nvSpPr>
        <p:spPr bwMode="auto">
          <a:xfrm>
            <a:off x="1628775" y="2208213"/>
            <a:ext cx="2025650" cy="1346200"/>
          </a:xfrm>
          <a:custGeom>
            <a:avLst/>
            <a:gdLst>
              <a:gd name="T0" fmla="*/ 0 w 1276"/>
              <a:gd name="T1" fmla="*/ 0 h 848"/>
              <a:gd name="T2" fmla="*/ 2147483647 w 1276"/>
              <a:gd name="T3" fmla="*/ 0 h 848"/>
              <a:gd name="T4" fmla="*/ 2147483647 w 1276"/>
              <a:gd name="T5" fmla="*/ 2147483647 h 848"/>
              <a:gd name="T6" fmla="*/ 2147483647 w 1276"/>
              <a:gd name="T7" fmla="*/ 2147483647 h 848"/>
              <a:gd name="T8" fmla="*/ 2147483647 w 1276"/>
              <a:gd name="T9" fmla="*/ 2147483647 h 848"/>
              <a:gd name="T10" fmla="*/ 2147483647 w 1276"/>
              <a:gd name="T11" fmla="*/ 2147483647 h 848"/>
              <a:gd name="T12" fmla="*/ 2147483647 w 1276"/>
              <a:gd name="T13" fmla="*/ 2147483647 h 848"/>
              <a:gd name="T14" fmla="*/ 2147483647 w 1276"/>
              <a:gd name="T15" fmla="*/ 2147483647 h 848"/>
              <a:gd name="T16" fmla="*/ 2147483647 w 1276"/>
              <a:gd name="T17" fmla="*/ 2147483647 h 848"/>
              <a:gd name="T18" fmla="*/ 2147483647 w 1276"/>
              <a:gd name="T19" fmla="*/ 2147483647 h 848"/>
              <a:gd name="T20" fmla="*/ 2147483647 w 1276"/>
              <a:gd name="T21" fmla="*/ 2147483647 h 848"/>
              <a:gd name="T22" fmla="*/ 2147483647 w 1276"/>
              <a:gd name="T23" fmla="*/ 2147483647 h 848"/>
              <a:gd name="T24" fmla="*/ 2147483647 w 1276"/>
              <a:gd name="T25" fmla="*/ 2147483647 h 848"/>
              <a:gd name="T26" fmla="*/ 2147483647 w 1276"/>
              <a:gd name="T27" fmla="*/ 2147483647 h 848"/>
              <a:gd name="T28" fmla="*/ 2147483647 w 1276"/>
              <a:gd name="T29" fmla="*/ 2147483647 h 848"/>
              <a:gd name="T30" fmla="*/ 2147483647 w 1276"/>
              <a:gd name="T31" fmla="*/ 2147483647 h 848"/>
              <a:gd name="T32" fmla="*/ 2147483647 w 1276"/>
              <a:gd name="T33" fmla="*/ 2147483647 h 848"/>
              <a:gd name="T34" fmla="*/ 2147483647 w 1276"/>
              <a:gd name="T35" fmla="*/ 2147483647 h 848"/>
              <a:gd name="T36" fmla="*/ 2147483647 w 1276"/>
              <a:gd name="T37" fmla="*/ 2147483647 h 848"/>
              <a:gd name="T38" fmla="*/ 2147483647 w 1276"/>
              <a:gd name="T39" fmla="*/ 2147483647 h 848"/>
              <a:gd name="T40" fmla="*/ 2147483647 w 1276"/>
              <a:gd name="T41" fmla="*/ 2147483647 h 848"/>
              <a:gd name="T42" fmla="*/ 2147483647 w 1276"/>
              <a:gd name="T43" fmla="*/ 2147483647 h 848"/>
              <a:gd name="T44" fmla="*/ 2147483647 w 1276"/>
              <a:gd name="T45" fmla="*/ 2147483647 h 848"/>
              <a:gd name="T46" fmla="*/ 2147483647 w 1276"/>
              <a:gd name="T47" fmla="*/ 2147483647 h 848"/>
              <a:gd name="T48" fmla="*/ 2147483647 w 1276"/>
              <a:gd name="T49" fmla="*/ 2147483647 h 848"/>
              <a:gd name="T50" fmla="*/ 2147483647 w 1276"/>
              <a:gd name="T51" fmla="*/ 2147483647 h 848"/>
              <a:gd name="T52" fmla="*/ 2147483647 w 1276"/>
              <a:gd name="T53" fmla="*/ 2147483647 h 848"/>
              <a:gd name="T54" fmla="*/ 2147483647 w 1276"/>
              <a:gd name="T55" fmla="*/ 2147483647 h 848"/>
              <a:gd name="T56" fmla="*/ 2147483647 w 1276"/>
              <a:gd name="T57" fmla="*/ 2147483647 h 848"/>
              <a:gd name="T58" fmla="*/ 2147483647 w 1276"/>
              <a:gd name="T59" fmla="*/ 2147483647 h 848"/>
              <a:gd name="T60" fmla="*/ 2147483647 w 1276"/>
              <a:gd name="T61" fmla="*/ 2147483647 h 848"/>
              <a:gd name="T62" fmla="*/ 2147483647 w 1276"/>
              <a:gd name="T63" fmla="*/ 2147483647 h 848"/>
              <a:gd name="T64" fmla="*/ 2147483647 w 1276"/>
              <a:gd name="T65" fmla="*/ 2147483647 h 848"/>
              <a:gd name="T66" fmla="*/ 2147483647 w 1276"/>
              <a:gd name="T67" fmla="*/ 2147483647 h 848"/>
              <a:gd name="T68" fmla="*/ 2147483647 w 1276"/>
              <a:gd name="T69" fmla="*/ 2147483647 h 848"/>
              <a:gd name="T70" fmla="*/ 2147483647 w 1276"/>
              <a:gd name="T71" fmla="*/ 2147483647 h 848"/>
              <a:gd name="T72" fmla="*/ 2147483647 w 1276"/>
              <a:gd name="T73" fmla="*/ 2147483647 h 848"/>
              <a:gd name="T74" fmla="*/ 2147483647 w 1276"/>
              <a:gd name="T75" fmla="*/ 2147483647 h 848"/>
              <a:gd name="T76" fmla="*/ 2147483647 w 1276"/>
              <a:gd name="T77" fmla="*/ 2147483647 h 848"/>
              <a:gd name="T78" fmla="*/ 2147483647 w 1276"/>
              <a:gd name="T79" fmla="*/ 2147483647 h 848"/>
              <a:gd name="T80" fmla="*/ 2147483647 w 1276"/>
              <a:gd name="T81" fmla="*/ 2147483647 h 848"/>
              <a:gd name="T82" fmla="*/ 2147483647 w 1276"/>
              <a:gd name="T83" fmla="*/ 2147483647 h 84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76"/>
              <a:gd name="T127" fmla="*/ 0 h 848"/>
              <a:gd name="T128" fmla="*/ 1276 w 1276"/>
              <a:gd name="T129" fmla="*/ 848 h 84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76" h="848">
                <a:moveTo>
                  <a:pt x="0" y="0"/>
                </a:moveTo>
                <a:lnTo>
                  <a:pt x="106" y="0"/>
                </a:lnTo>
                <a:lnTo>
                  <a:pt x="106" y="50"/>
                </a:lnTo>
                <a:lnTo>
                  <a:pt x="220" y="50"/>
                </a:lnTo>
                <a:lnTo>
                  <a:pt x="220" y="70"/>
                </a:lnTo>
                <a:lnTo>
                  <a:pt x="266" y="70"/>
                </a:lnTo>
                <a:lnTo>
                  <a:pt x="316" y="120"/>
                </a:lnTo>
                <a:lnTo>
                  <a:pt x="316" y="136"/>
                </a:lnTo>
                <a:lnTo>
                  <a:pt x="384" y="136"/>
                </a:lnTo>
                <a:lnTo>
                  <a:pt x="384" y="170"/>
                </a:lnTo>
                <a:lnTo>
                  <a:pt x="422" y="170"/>
                </a:lnTo>
                <a:lnTo>
                  <a:pt x="422" y="212"/>
                </a:lnTo>
                <a:lnTo>
                  <a:pt x="458" y="212"/>
                </a:lnTo>
                <a:lnTo>
                  <a:pt x="504" y="258"/>
                </a:lnTo>
                <a:lnTo>
                  <a:pt x="516" y="268"/>
                </a:lnTo>
                <a:lnTo>
                  <a:pt x="534" y="266"/>
                </a:lnTo>
                <a:lnTo>
                  <a:pt x="562" y="292"/>
                </a:lnTo>
                <a:lnTo>
                  <a:pt x="560" y="310"/>
                </a:lnTo>
                <a:lnTo>
                  <a:pt x="594" y="344"/>
                </a:lnTo>
                <a:lnTo>
                  <a:pt x="594" y="366"/>
                </a:lnTo>
                <a:lnTo>
                  <a:pt x="616" y="364"/>
                </a:lnTo>
                <a:lnTo>
                  <a:pt x="612" y="380"/>
                </a:lnTo>
                <a:lnTo>
                  <a:pt x="688" y="460"/>
                </a:lnTo>
                <a:lnTo>
                  <a:pt x="706" y="448"/>
                </a:lnTo>
                <a:lnTo>
                  <a:pt x="728" y="448"/>
                </a:lnTo>
                <a:lnTo>
                  <a:pt x="724" y="474"/>
                </a:lnTo>
                <a:lnTo>
                  <a:pt x="722" y="486"/>
                </a:lnTo>
                <a:lnTo>
                  <a:pt x="748" y="512"/>
                </a:lnTo>
                <a:lnTo>
                  <a:pt x="748" y="560"/>
                </a:lnTo>
                <a:lnTo>
                  <a:pt x="844" y="560"/>
                </a:lnTo>
                <a:lnTo>
                  <a:pt x="844" y="596"/>
                </a:lnTo>
                <a:lnTo>
                  <a:pt x="908" y="584"/>
                </a:lnTo>
                <a:lnTo>
                  <a:pt x="908" y="610"/>
                </a:lnTo>
                <a:lnTo>
                  <a:pt x="960" y="610"/>
                </a:lnTo>
                <a:lnTo>
                  <a:pt x="960" y="640"/>
                </a:lnTo>
                <a:lnTo>
                  <a:pt x="952" y="652"/>
                </a:lnTo>
                <a:lnTo>
                  <a:pt x="974" y="692"/>
                </a:lnTo>
                <a:lnTo>
                  <a:pt x="998" y="688"/>
                </a:lnTo>
                <a:lnTo>
                  <a:pt x="998" y="754"/>
                </a:lnTo>
                <a:lnTo>
                  <a:pt x="1158" y="754"/>
                </a:lnTo>
                <a:lnTo>
                  <a:pt x="1158" y="848"/>
                </a:lnTo>
                <a:lnTo>
                  <a:pt x="1276" y="848"/>
                </a:ln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3" name="Freeform 1029"/>
          <p:cNvSpPr>
            <a:spLocks/>
          </p:cNvSpPr>
          <p:nvPr/>
        </p:nvSpPr>
        <p:spPr bwMode="auto">
          <a:xfrm>
            <a:off x="1584325" y="2216150"/>
            <a:ext cx="1981200" cy="1311275"/>
          </a:xfrm>
          <a:custGeom>
            <a:avLst/>
            <a:gdLst>
              <a:gd name="T0" fmla="*/ 0 w 1248"/>
              <a:gd name="T1" fmla="*/ 0 h 826"/>
              <a:gd name="T2" fmla="*/ 2147483647 w 1248"/>
              <a:gd name="T3" fmla="*/ 0 h 826"/>
              <a:gd name="T4" fmla="*/ 2147483647 w 1248"/>
              <a:gd name="T5" fmla="*/ 2147483647 h 826"/>
              <a:gd name="T6" fmla="*/ 2147483647 w 1248"/>
              <a:gd name="T7" fmla="*/ 2147483647 h 826"/>
              <a:gd name="T8" fmla="*/ 2147483647 w 1248"/>
              <a:gd name="T9" fmla="*/ 2147483647 h 826"/>
              <a:gd name="T10" fmla="*/ 2147483647 w 1248"/>
              <a:gd name="T11" fmla="*/ 2147483647 h 826"/>
              <a:gd name="T12" fmla="*/ 2147483647 w 1248"/>
              <a:gd name="T13" fmla="*/ 2147483647 h 826"/>
              <a:gd name="T14" fmla="*/ 2147483647 w 1248"/>
              <a:gd name="T15" fmla="*/ 2147483647 h 826"/>
              <a:gd name="T16" fmla="*/ 2147483647 w 1248"/>
              <a:gd name="T17" fmla="*/ 2147483647 h 826"/>
              <a:gd name="T18" fmla="*/ 2147483647 w 1248"/>
              <a:gd name="T19" fmla="*/ 2147483647 h 826"/>
              <a:gd name="T20" fmla="*/ 2147483647 w 1248"/>
              <a:gd name="T21" fmla="*/ 2147483647 h 826"/>
              <a:gd name="T22" fmla="*/ 2147483647 w 1248"/>
              <a:gd name="T23" fmla="*/ 2147483647 h 826"/>
              <a:gd name="T24" fmla="*/ 2147483647 w 1248"/>
              <a:gd name="T25" fmla="*/ 2147483647 h 826"/>
              <a:gd name="T26" fmla="*/ 2147483647 w 1248"/>
              <a:gd name="T27" fmla="*/ 2147483647 h 826"/>
              <a:gd name="T28" fmla="*/ 2147483647 w 1248"/>
              <a:gd name="T29" fmla="*/ 2147483647 h 826"/>
              <a:gd name="T30" fmla="*/ 2147483647 w 1248"/>
              <a:gd name="T31" fmla="*/ 2147483647 h 826"/>
              <a:gd name="T32" fmla="*/ 2147483647 w 1248"/>
              <a:gd name="T33" fmla="*/ 2147483647 h 826"/>
              <a:gd name="T34" fmla="*/ 2147483647 w 1248"/>
              <a:gd name="T35" fmla="*/ 2147483647 h 826"/>
              <a:gd name="T36" fmla="*/ 2147483647 w 1248"/>
              <a:gd name="T37" fmla="*/ 2147483647 h 826"/>
              <a:gd name="T38" fmla="*/ 2147483647 w 1248"/>
              <a:gd name="T39" fmla="*/ 2147483647 h 826"/>
              <a:gd name="T40" fmla="*/ 2147483647 w 1248"/>
              <a:gd name="T41" fmla="*/ 2147483647 h 826"/>
              <a:gd name="T42" fmla="*/ 2147483647 w 1248"/>
              <a:gd name="T43" fmla="*/ 2147483647 h 826"/>
              <a:gd name="T44" fmla="*/ 2147483647 w 1248"/>
              <a:gd name="T45" fmla="*/ 2147483647 h 826"/>
              <a:gd name="T46" fmla="*/ 2147483647 w 1248"/>
              <a:gd name="T47" fmla="*/ 2147483647 h 826"/>
              <a:gd name="T48" fmla="*/ 2147483647 w 1248"/>
              <a:gd name="T49" fmla="*/ 2147483647 h 826"/>
              <a:gd name="T50" fmla="*/ 2147483647 w 1248"/>
              <a:gd name="T51" fmla="*/ 2147483647 h 826"/>
              <a:gd name="T52" fmla="*/ 2147483647 w 1248"/>
              <a:gd name="T53" fmla="*/ 2147483647 h 826"/>
              <a:gd name="T54" fmla="*/ 2147483647 w 1248"/>
              <a:gd name="T55" fmla="*/ 2147483647 h 826"/>
              <a:gd name="T56" fmla="*/ 2147483647 w 1248"/>
              <a:gd name="T57" fmla="*/ 2147483647 h 826"/>
              <a:gd name="T58" fmla="*/ 2147483647 w 1248"/>
              <a:gd name="T59" fmla="*/ 2147483647 h 826"/>
              <a:gd name="T60" fmla="*/ 2147483647 w 1248"/>
              <a:gd name="T61" fmla="*/ 2147483647 h 826"/>
              <a:gd name="T62" fmla="*/ 2147483647 w 1248"/>
              <a:gd name="T63" fmla="*/ 2147483647 h 826"/>
              <a:gd name="T64" fmla="*/ 2147483647 w 1248"/>
              <a:gd name="T65" fmla="*/ 2147483647 h 826"/>
              <a:gd name="T66" fmla="*/ 2147483647 w 1248"/>
              <a:gd name="T67" fmla="*/ 2147483647 h 826"/>
              <a:gd name="T68" fmla="*/ 2147483647 w 1248"/>
              <a:gd name="T69" fmla="*/ 2147483647 h 826"/>
              <a:gd name="T70" fmla="*/ 2147483647 w 1248"/>
              <a:gd name="T71" fmla="*/ 2147483647 h 826"/>
              <a:gd name="T72" fmla="*/ 2147483647 w 1248"/>
              <a:gd name="T73" fmla="*/ 2147483647 h 826"/>
              <a:gd name="T74" fmla="*/ 2147483647 w 1248"/>
              <a:gd name="T75" fmla="*/ 2147483647 h 8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48"/>
              <a:gd name="T115" fmla="*/ 0 h 826"/>
              <a:gd name="T116" fmla="*/ 1248 w 1248"/>
              <a:gd name="T117" fmla="*/ 826 h 82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48" h="826">
                <a:moveTo>
                  <a:pt x="0" y="0"/>
                </a:moveTo>
                <a:lnTo>
                  <a:pt x="94" y="0"/>
                </a:lnTo>
                <a:lnTo>
                  <a:pt x="94" y="48"/>
                </a:lnTo>
                <a:lnTo>
                  <a:pt x="174" y="48"/>
                </a:lnTo>
                <a:lnTo>
                  <a:pt x="174" y="78"/>
                </a:lnTo>
                <a:lnTo>
                  <a:pt x="220" y="76"/>
                </a:lnTo>
                <a:lnTo>
                  <a:pt x="284" y="114"/>
                </a:lnTo>
                <a:lnTo>
                  <a:pt x="294" y="138"/>
                </a:lnTo>
                <a:lnTo>
                  <a:pt x="324" y="136"/>
                </a:lnTo>
                <a:lnTo>
                  <a:pt x="350" y="168"/>
                </a:lnTo>
                <a:lnTo>
                  <a:pt x="366" y="162"/>
                </a:lnTo>
                <a:lnTo>
                  <a:pt x="364" y="196"/>
                </a:lnTo>
                <a:lnTo>
                  <a:pt x="408" y="196"/>
                </a:lnTo>
                <a:lnTo>
                  <a:pt x="422" y="226"/>
                </a:lnTo>
                <a:lnTo>
                  <a:pt x="440" y="242"/>
                </a:lnTo>
                <a:lnTo>
                  <a:pt x="470" y="246"/>
                </a:lnTo>
                <a:lnTo>
                  <a:pt x="484" y="248"/>
                </a:lnTo>
                <a:lnTo>
                  <a:pt x="584" y="376"/>
                </a:lnTo>
                <a:lnTo>
                  <a:pt x="626" y="390"/>
                </a:lnTo>
                <a:lnTo>
                  <a:pt x="662" y="440"/>
                </a:lnTo>
                <a:lnTo>
                  <a:pt x="660" y="472"/>
                </a:lnTo>
                <a:lnTo>
                  <a:pt x="720" y="454"/>
                </a:lnTo>
                <a:lnTo>
                  <a:pt x="754" y="494"/>
                </a:lnTo>
                <a:lnTo>
                  <a:pt x="790" y="506"/>
                </a:lnTo>
                <a:lnTo>
                  <a:pt x="798" y="524"/>
                </a:lnTo>
                <a:lnTo>
                  <a:pt x="852" y="534"/>
                </a:lnTo>
                <a:lnTo>
                  <a:pt x="850" y="566"/>
                </a:lnTo>
                <a:lnTo>
                  <a:pt x="866" y="610"/>
                </a:lnTo>
                <a:lnTo>
                  <a:pt x="890" y="586"/>
                </a:lnTo>
                <a:lnTo>
                  <a:pt x="914" y="646"/>
                </a:lnTo>
                <a:lnTo>
                  <a:pt x="1054" y="646"/>
                </a:lnTo>
                <a:lnTo>
                  <a:pt x="1060" y="728"/>
                </a:lnTo>
                <a:lnTo>
                  <a:pt x="1112" y="728"/>
                </a:lnTo>
                <a:lnTo>
                  <a:pt x="1150" y="782"/>
                </a:lnTo>
                <a:lnTo>
                  <a:pt x="1202" y="774"/>
                </a:lnTo>
                <a:lnTo>
                  <a:pt x="1210" y="792"/>
                </a:lnTo>
                <a:lnTo>
                  <a:pt x="1244" y="796"/>
                </a:lnTo>
                <a:lnTo>
                  <a:pt x="1248" y="826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4" name="Freeform 1030"/>
          <p:cNvSpPr>
            <a:spLocks/>
          </p:cNvSpPr>
          <p:nvPr/>
        </p:nvSpPr>
        <p:spPr bwMode="auto">
          <a:xfrm>
            <a:off x="3570288" y="3502025"/>
            <a:ext cx="2349500" cy="1012825"/>
          </a:xfrm>
          <a:custGeom>
            <a:avLst/>
            <a:gdLst>
              <a:gd name="T0" fmla="*/ 0 w 1480"/>
              <a:gd name="T1" fmla="*/ 0 h 638"/>
              <a:gd name="T2" fmla="*/ 2147483647 w 1480"/>
              <a:gd name="T3" fmla="*/ 2147483647 h 638"/>
              <a:gd name="T4" fmla="*/ 2147483647 w 1480"/>
              <a:gd name="T5" fmla="*/ 2147483647 h 638"/>
              <a:gd name="T6" fmla="*/ 2147483647 w 1480"/>
              <a:gd name="T7" fmla="*/ 2147483647 h 638"/>
              <a:gd name="T8" fmla="*/ 2147483647 w 1480"/>
              <a:gd name="T9" fmla="*/ 2147483647 h 638"/>
              <a:gd name="T10" fmla="*/ 2147483647 w 1480"/>
              <a:gd name="T11" fmla="*/ 2147483647 h 638"/>
              <a:gd name="T12" fmla="*/ 2147483647 w 1480"/>
              <a:gd name="T13" fmla="*/ 2147483647 h 638"/>
              <a:gd name="T14" fmla="*/ 2147483647 w 1480"/>
              <a:gd name="T15" fmla="*/ 2147483647 h 638"/>
              <a:gd name="T16" fmla="*/ 2147483647 w 1480"/>
              <a:gd name="T17" fmla="*/ 2147483647 h 638"/>
              <a:gd name="T18" fmla="*/ 2147483647 w 1480"/>
              <a:gd name="T19" fmla="*/ 2147483647 h 638"/>
              <a:gd name="T20" fmla="*/ 2147483647 w 1480"/>
              <a:gd name="T21" fmla="*/ 2147483647 h 638"/>
              <a:gd name="T22" fmla="*/ 2147483647 w 1480"/>
              <a:gd name="T23" fmla="*/ 2147483647 h 638"/>
              <a:gd name="T24" fmla="*/ 2147483647 w 1480"/>
              <a:gd name="T25" fmla="*/ 2147483647 h 638"/>
              <a:gd name="T26" fmla="*/ 2147483647 w 1480"/>
              <a:gd name="T27" fmla="*/ 2147483647 h 638"/>
              <a:gd name="T28" fmla="*/ 2147483647 w 1480"/>
              <a:gd name="T29" fmla="*/ 2147483647 h 638"/>
              <a:gd name="T30" fmla="*/ 2147483647 w 1480"/>
              <a:gd name="T31" fmla="*/ 2147483647 h 638"/>
              <a:gd name="T32" fmla="*/ 2147483647 w 1480"/>
              <a:gd name="T33" fmla="*/ 2147483647 h 638"/>
              <a:gd name="T34" fmla="*/ 2147483647 w 1480"/>
              <a:gd name="T35" fmla="*/ 2147483647 h 638"/>
              <a:gd name="T36" fmla="*/ 2147483647 w 1480"/>
              <a:gd name="T37" fmla="*/ 2147483647 h 638"/>
              <a:gd name="T38" fmla="*/ 2147483647 w 1480"/>
              <a:gd name="T39" fmla="*/ 2147483647 h 638"/>
              <a:gd name="T40" fmla="*/ 2147483647 w 1480"/>
              <a:gd name="T41" fmla="*/ 2147483647 h 638"/>
              <a:gd name="T42" fmla="*/ 2147483647 w 1480"/>
              <a:gd name="T43" fmla="*/ 2147483647 h 638"/>
              <a:gd name="T44" fmla="*/ 2147483647 w 1480"/>
              <a:gd name="T45" fmla="*/ 2147483647 h 638"/>
              <a:gd name="T46" fmla="*/ 2147483647 w 1480"/>
              <a:gd name="T47" fmla="*/ 2147483647 h 638"/>
              <a:gd name="T48" fmla="*/ 2147483647 w 1480"/>
              <a:gd name="T49" fmla="*/ 2147483647 h 638"/>
              <a:gd name="T50" fmla="*/ 2147483647 w 1480"/>
              <a:gd name="T51" fmla="*/ 2147483647 h 638"/>
              <a:gd name="T52" fmla="*/ 2147483647 w 1480"/>
              <a:gd name="T53" fmla="*/ 2147483647 h 638"/>
              <a:gd name="T54" fmla="*/ 2147483647 w 1480"/>
              <a:gd name="T55" fmla="*/ 2147483647 h 638"/>
              <a:gd name="T56" fmla="*/ 2147483647 w 1480"/>
              <a:gd name="T57" fmla="*/ 2147483647 h 638"/>
              <a:gd name="T58" fmla="*/ 2147483647 w 1480"/>
              <a:gd name="T59" fmla="*/ 2147483647 h 638"/>
              <a:gd name="T60" fmla="*/ 2147483647 w 1480"/>
              <a:gd name="T61" fmla="*/ 2147483647 h 638"/>
              <a:gd name="T62" fmla="*/ 2147483647 w 1480"/>
              <a:gd name="T63" fmla="*/ 2147483647 h 638"/>
              <a:gd name="T64" fmla="*/ 2147483647 w 1480"/>
              <a:gd name="T65" fmla="*/ 2147483647 h 638"/>
              <a:gd name="T66" fmla="*/ 2147483647 w 1480"/>
              <a:gd name="T67" fmla="*/ 2147483647 h 6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80"/>
              <a:gd name="T103" fmla="*/ 0 h 638"/>
              <a:gd name="T104" fmla="*/ 1480 w 1480"/>
              <a:gd name="T105" fmla="*/ 638 h 63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80" h="638">
                <a:moveTo>
                  <a:pt x="0" y="0"/>
                </a:moveTo>
                <a:lnTo>
                  <a:pt x="76" y="72"/>
                </a:lnTo>
                <a:lnTo>
                  <a:pt x="106" y="74"/>
                </a:lnTo>
                <a:lnTo>
                  <a:pt x="104" y="106"/>
                </a:lnTo>
                <a:lnTo>
                  <a:pt x="128" y="108"/>
                </a:lnTo>
                <a:lnTo>
                  <a:pt x="174" y="134"/>
                </a:lnTo>
                <a:lnTo>
                  <a:pt x="174" y="156"/>
                </a:lnTo>
                <a:lnTo>
                  <a:pt x="218" y="156"/>
                </a:lnTo>
                <a:lnTo>
                  <a:pt x="234" y="206"/>
                </a:lnTo>
                <a:lnTo>
                  <a:pt x="252" y="198"/>
                </a:lnTo>
                <a:lnTo>
                  <a:pt x="264" y="226"/>
                </a:lnTo>
                <a:lnTo>
                  <a:pt x="308" y="246"/>
                </a:lnTo>
                <a:lnTo>
                  <a:pt x="300" y="272"/>
                </a:lnTo>
                <a:lnTo>
                  <a:pt x="378" y="272"/>
                </a:lnTo>
                <a:lnTo>
                  <a:pt x="378" y="286"/>
                </a:lnTo>
                <a:lnTo>
                  <a:pt x="456" y="288"/>
                </a:lnTo>
                <a:lnTo>
                  <a:pt x="484" y="300"/>
                </a:lnTo>
                <a:lnTo>
                  <a:pt x="498" y="330"/>
                </a:lnTo>
                <a:lnTo>
                  <a:pt x="568" y="332"/>
                </a:lnTo>
                <a:lnTo>
                  <a:pt x="574" y="360"/>
                </a:lnTo>
                <a:lnTo>
                  <a:pt x="622" y="358"/>
                </a:lnTo>
                <a:lnTo>
                  <a:pt x="732" y="426"/>
                </a:lnTo>
                <a:lnTo>
                  <a:pt x="742" y="448"/>
                </a:lnTo>
                <a:lnTo>
                  <a:pt x="860" y="450"/>
                </a:lnTo>
                <a:lnTo>
                  <a:pt x="928" y="484"/>
                </a:lnTo>
                <a:lnTo>
                  <a:pt x="932" y="498"/>
                </a:lnTo>
                <a:lnTo>
                  <a:pt x="976" y="492"/>
                </a:lnTo>
                <a:lnTo>
                  <a:pt x="1000" y="508"/>
                </a:lnTo>
                <a:lnTo>
                  <a:pt x="1082" y="504"/>
                </a:lnTo>
                <a:lnTo>
                  <a:pt x="1150" y="572"/>
                </a:lnTo>
                <a:lnTo>
                  <a:pt x="1350" y="572"/>
                </a:lnTo>
                <a:lnTo>
                  <a:pt x="1362" y="606"/>
                </a:lnTo>
                <a:lnTo>
                  <a:pt x="1480" y="606"/>
                </a:lnTo>
                <a:lnTo>
                  <a:pt x="1480" y="638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5" name="Freeform 1031"/>
          <p:cNvSpPr>
            <a:spLocks/>
          </p:cNvSpPr>
          <p:nvPr/>
        </p:nvSpPr>
        <p:spPr bwMode="auto">
          <a:xfrm>
            <a:off x="5905500" y="4533900"/>
            <a:ext cx="1971675" cy="415925"/>
          </a:xfrm>
          <a:custGeom>
            <a:avLst/>
            <a:gdLst>
              <a:gd name="T0" fmla="*/ 0 w 1242"/>
              <a:gd name="T1" fmla="*/ 0 h 262"/>
              <a:gd name="T2" fmla="*/ 2147483647 w 1242"/>
              <a:gd name="T3" fmla="*/ 0 h 262"/>
              <a:gd name="T4" fmla="*/ 2147483647 w 1242"/>
              <a:gd name="T5" fmla="*/ 2147483647 h 262"/>
              <a:gd name="T6" fmla="*/ 2147483647 w 1242"/>
              <a:gd name="T7" fmla="*/ 2147483647 h 262"/>
              <a:gd name="T8" fmla="*/ 2147483647 w 1242"/>
              <a:gd name="T9" fmla="*/ 2147483647 h 262"/>
              <a:gd name="T10" fmla="*/ 2147483647 w 1242"/>
              <a:gd name="T11" fmla="*/ 2147483647 h 262"/>
              <a:gd name="T12" fmla="*/ 2147483647 w 1242"/>
              <a:gd name="T13" fmla="*/ 2147483647 h 262"/>
              <a:gd name="T14" fmla="*/ 2147483647 w 1242"/>
              <a:gd name="T15" fmla="*/ 2147483647 h 262"/>
              <a:gd name="T16" fmla="*/ 2147483647 w 1242"/>
              <a:gd name="T17" fmla="*/ 2147483647 h 2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2"/>
              <a:gd name="T28" fmla="*/ 0 h 262"/>
              <a:gd name="T29" fmla="*/ 1242 w 1242"/>
              <a:gd name="T30" fmla="*/ 262 h 2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2" h="262">
                <a:moveTo>
                  <a:pt x="0" y="0"/>
                </a:moveTo>
                <a:lnTo>
                  <a:pt x="212" y="0"/>
                </a:lnTo>
                <a:lnTo>
                  <a:pt x="254" y="22"/>
                </a:lnTo>
                <a:lnTo>
                  <a:pt x="254" y="76"/>
                </a:lnTo>
                <a:lnTo>
                  <a:pt x="434" y="76"/>
                </a:lnTo>
                <a:lnTo>
                  <a:pt x="438" y="122"/>
                </a:lnTo>
                <a:lnTo>
                  <a:pt x="1140" y="122"/>
                </a:lnTo>
                <a:lnTo>
                  <a:pt x="1140" y="262"/>
                </a:lnTo>
                <a:lnTo>
                  <a:pt x="1242" y="262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6" name="Line 1032"/>
          <p:cNvSpPr>
            <a:spLocks noChangeShapeType="1"/>
          </p:cNvSpPr>
          <p:nvPr/>
        </p:nvSpPr>
        <p:spPr bwMode="auto">
          <a:xfrm>
            <a:off x="5830888" y="2403475"/>
            <a:ext cx="3873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7" name="Freeform 1033"/>
          <p:cNvSpPr>
            <a:spLocks/>
          </p:cNvSpPr>
          <p:nvPr/>
        </p:nvSpPr>
        <p:spPr bwMode="auto">
          <a:xfrm>
            <a:off x="1570038" y="2192338"/>
            <a:ext cx="2649537" cy="1830387"/>
          </a:xfrm>
          <a:custGeom>
            <a:avLst/>
            <a:gdLst>
              <a:gd name="T0" fmla="*/ 0 w 1669"/>
              <a:gd name="T1" fmla="*/ 0 h 1153"/>
              <a:gd name="T2" fmla="*/ 2147483647 w 1669"/>
              <a:gd name="T3" fmla="*/ 0 h 1153"/>
              <a:gd name="T4" fmla="*/ 2147483647 w 1669"/>
              <a:gd name="T5" fmla="*/ 2147483647 h 1153"/>
              <a:gd name="T6" fmla="*/ 2147483647 w 1669"/>
              <a:gd name="T7" fmla="*/ 2147483647 h 1153"/>
              <a:gd name="T8" fmla="*/ 2147483647 w 1669"/>
              <a:gd name="T9" fmla="*/ 2147483647 h 1153"/>
              <a:gd name="T10" fmla="*/ 2147483647 w 1669"/>
              <a:gd name="T11" fmla="*/ 2147483647 h 1153"/>
              <a:gd name="T12" fmla="*/ 2147483647 w 1669"/>
              <a:gd name="T13" fmla="*/ 2147483647 h 1153"/>
              <a:gd name="T14" fmla="*/ 2147483647 w 1669"/>
              <a:gd name="T15" fmla="*/ 2147483647 h 1153"/>
              <a:gd name="T16" fmla="*/ 2147483647 w 1669"/>
              <a:gd name="T17" fmla="*/ 2147483647 h 1153"/>
              <a:gd name="T18" fmla="*/ 2147483647 w 1669"/>
              <a:gd name="T19" fmla="*/ 2147483647 h 1153"/>
              <a:gd name="T20" fmla="*/ 2147483647 w 1669"/>
              <a:gd name="T21" fmla="*/ 2147483647 h 1153"/>
              <a:gd name="T22" fmla="*/ 2147483647 w 1669"/>
              <a:gd name="T23" fmla="*/ 2147483647 h 1153"/>
              <a:gd name="T24" fmla="*/ 2147483647 w 1669"/>
              <a:gd name="T25" fmla="*/ 2147483647 h 1153"/>
              <a:gd name="T26" fmla="*/ 2147483647 w 1669"/>
              <a:gd name="T27" fmla="*/ 2147483647 h 1153"/>
              <a:gd name="T28" fmla="*/ 2147483647 w 1669"/>
              <a:gd name="T29" fmla="*/ 2147483647 h 1153"/>
              <a:gd name="T30" fmla="*/ 2147483647 w 1669"/>
              <a:gd name="T31" fmla="*/ 2147483647 h 1153"/>
              <a:gd name="T32" fmla="*/ 2147483647 w 1669"/>
              <a:gd name="T33" fmla="*/ 2147483647 h 1153"/>
              <a:gd name="T34" fmla="*/ 2147483647 w 1669"/>
              <a:gd name="T35" fmla="*/ 2147483647 h 1153"/>
              <a:gd name="T36" fmla="*/ 2147483647 w 1669"/>
              <a:gd name="T37" fmla="*/ 2147483647 h 1153"/>
              <a:gd name="T38" fmla="*/ 2147483647 w 1669"/>
              <a:gd name="T39" fmla="*/ 2147483647 h 1153"/>
              <a:gd name="T40" fmla="*/ 2147483647 w 1669"/>
              <a:gd name="T41" fmla="*/ 2147483647 h 1153"/>
              <a:gd name="T42" fmla="*/ 2147483647 w 1669"/>
              <a:gd name="T43" fmla="*/ 2147483647 h 1153"/>
              <a:gd name="T44" fmla="*/ 2147483647 w 1669"/>
              <a:gd name="T45" fmla="*/ 2147483647 h 1153"/>
              <a:gd name="T46" fmla="*/ 2147483647 w 1669"/>
              <a:gd name="T47" fmla="*/ 2147483647 h 1153"/>
              <a:gd name="T48" fmla="*/ 2147483647 w 1669"/>
              <a:gd name="T49" fmla="*/ 2147483647 h 1153"/>
              <a:gd name="T50" fmla="*/ 2147483647 w 1669"/>
              <a:gd name="T51" fmla="*/ 2147483647 h 1153"/>
              <a:gd name="T52" fmla="*/ 2147483647 w 1669"/>
              <a:gd name="T53" fmla="*/ 2147483647 h 1153"/>
              <a:gd name="T54" fmla="*/ 2147483647 w 1669"/>
              <a:gd name="T55" fmla="*/ 2147483647 h 1153"/>
              <a:gd name="T56" fmla="*/ 2147483647 w 1669"/>
              <a:gd name="T57" fmla="*/ 2147483647 h 1153"/>
              <a:gd name="T58" fmla="*/ 2147483647 w 1669"/>
              <a:gd name="T59" fmla="*/ 2147483647 h 1153"/>
              <a:gd name="T60" fmla="*/ 2147483647 w 1669"/>
              <a:gd name="T61" fmla="*/ 2147483647 h 1153"/>
              <a:gd name="T62" fmla="*/ 2147483647 w 1669"/>
              <a:gd name="T63" fmla="*/ 2147483647 h 1153"/>
              <a:gd name="T64" fmla="*/ 2147483647 w 1669"/>
              <a:gd name="T65" fmla="*/ 2147483647 h 1153"/>
              <a:gd name="T66" fmla="*/ 2147483647 w 1669"/>
              <a:gd name="T67" fmla="*/ 2147483647 h 1153"/>
              <a:gd name="T68" fmla="*/ 2147483647 w 1669"/>
              <a:gd name="T69" fmla="*/ 2147483647 h 1153"/>
              <a:gd name="T70" fmla="*/ 2147483647 w 1669"/>
              <a:gd name="T71" fmla="*/ 2147483647 h 1153"/>
              <a:gd name="T72" fmla="*/ 2147483647 w 1669"/>
              <a:gd name="T73" fmla="*/ 2147483647 h 1153"/>
              <a:gd name="T74" fmla="*/ 2147483647 w 1669"/>
              <a:gd name="T75" fmla="*/ 2147483647 h 1153"/>
              <a:gd name="T76" fmla="*/ 2147483647 w 1669"/>
              <a:gd name="T77" fmla="*/ 2147483647 h 1153"/>
              <a:gd name="T78" fmla="*/ 2147483647 w 1669"/>
              <a:gd name="T79" fmla="*/ 2147483647 h 1153"/>
              <a:gd name="T80" fmla="*/ 2147483647 w 1669"/>
              <a:gd name="T81" fmla="*/ 2147483647 h 1153"/>
              <a:gd name="T82" fmla="*/ 2147483647 w 1669"/>
              <a:gd name="T83" fmla="*/ 2147483647 h 1153"/>
              <a:gd name="T84" fmla="*/ 2147483647 w 1669"/>
              <a:gd name="T85" fmla="*/ 2147483647 h 1153"/>
              <a:gd name="T86" fmla="*/ 2147483647 w 1669"/>
              <a:gd name="T87" fmla="*/ 2147483647 h 1153"/>
              <a:gd name="T88" fmla="*/ 2147483647 w 1669"/>
              <a:gd name="T89" fmla="*/ 2147483647 h 1153"/>
              <a:gd name="T90" fmla="*/ 2147483647 w 1669"/>
              <a:gd name="T91" fmla="*/ 2147483647 h 1153"/>
              <a:gd name="T92" fmla="*/ 2147483647 w 1669"/>
              <a:gd name="T93" fmla="*/ 2147483647 h 1153"/>
              <a:gd name="T94" fmla="*/ 2147483647 w 1669"/>
              <a:gd name="T95" fmla="*/ 2147483647 h 1153"/>
              <a:gd name="T96" fmla="*/ 2147483647 w 1669"/>
              <a:gd name="T97" fmla="*/ 2147483647 h 1153"/>
              <a:gd name="T98" fmla="*/ 2147483647 w 1669"/>
              <a:gd name="T99" fmla="*/ 2147483647 h 1153"/>
              <a:gd name="T100" fmla="*/ 2147483647 w 1669"/>
              <a:gd name="T101" fmla="*/ 2147483647 h 1153"/>
              <a:gd name="T102" fmla="*/ 2147483647 w 1669"/>
              <a:gd name="T103" fmla="*/ 2147483647 h 1153"/>
              <a:gd name="T104" fmla="*/ 2147483647 w 1669"/>
              <a:gd name="T105" fmla="*/ 2147483647 h 1153"/>
              <a:gd name="T106" fmla="*/ 2147483647 w 1669"/>
              <a:gd name="T107" fmla="*/ 2147483647 h 1153"/>
              <a:gd name="T108" fmla="*/ 2147483647 w 1669"/>
              <a:gd name="T109" fmla="*/ 2147483647 h 1153"/>
              <a:gd name="T110" fmla="*/ 2147483647 w 1669"/>
              <a:gd name="T111" fmla="*/ 2147483647 h 1153"/>
              <a:gd name="T112" fmla="*/ 2147483647 w 1669"/>
              <a:gd name="T113" fmla="*/ 2147483647 h 1153"/>
              <a:gd name="T114" fmla="*/ 2147483647 w 1669"/>
              <a:gd name="T115" fmla="*/ 2147483647 h 1153"/>
              <a:gd name="T116" fmla="*/ 2147483647 w 1669"/>
              <a:gd name="T117" fmla="*/ 2147483647 h 115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69"/>
              <a:gd name="T178" fmla="*/ 0 h 1153"/>
              <a:gd name="T179" fmla="*/ 1669 w 1669"/>
              <a:gd name="T180" fmla="*/ 1153 h 115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69" h="1153">
                <a:moveTo>
                  <a:pt x="0" y="0"/>
                </a:moveTo>
                <a:lnTo>
                  <a:pt x="64" y="0"/>
                </a:lnTo>
                <a:lnTo>
                  <a:pt x="64" y="62"/>
                </a:lnTo>
                <a:lnTo>
                  <a:pt x="115" y="62"/>
                </a:lnTo>
                <a:lnTo>
                  <a:pt x="115" y="86"/>
                </a:lnTo>
                <a:lnTo>
                  <a:pt x="163" y="86"/>
                </a:lnTo>
                <a:lnTo>
                  <a:pt x="165" y="110"/>
                </a:lnTo>
                <a:lnTo>
                  <a:pt x="192" y="112"/>
                </a:lnTo>
                <a:lnTo>
                  <a:pt x="211" y="134"/>
                </a:lnTo>
                <a:lnTo>
                  <a:pt x="267" y="134"/>
                </a:lnTo>
                <a:lnTo>
                  <a:pt x="269" y="176"/>
                </a:lnTo>
                <a:lnTo>
                  <a:pt x="299" y="176"/>
                </a:lnTo>
                <a:lnTo>
                  <a:pt x="299" y="208"/>
                </a:lnTo>
                <a:lnTo>
                  <a:pt x="328" y="211"/>
                </a:lnTo>
                <a:lnTo>
                  <a:pt x="365" y="238"/>
                </a:lnTo>
                <a:lnTo>
                  <a:pt x="389" y="238"/>
                </a:lnTo>
                <a:lnTo>
                  <a:pt x="387" y="275"/>
                </a:lnTo>
                <a:lnTo>
                  <a:pt x="443" y="275"/>
                </a:lnTo>
                <a:lnTo>
                  <a:pt x="440" y="302"/>
                </a:lnTo>
                <a:lnTo>
                  <a:pt x="501" y="302"/>
                </a:lnTo>
                <a:lnTo>
                  <a:pt x="605" y="400"/>
                </a:lnTo>
                <a:lnTo>
                  <a:pt x="600" y="448"/>
                </a:lnTo>
                <a:lnTo>
                  <a:pt x="701" y="542"/>
                </a:lnTo>
                <a:lnTo>
                  <a:pt x="747" y="539"/>
                </a:lnTo>
                <a:lnTo>
                  <a:pt x="784" y="568"/>
                </a:lnTo>
                <a:lnTo>
                  <a:pt x="827" y="584"/>
                </a:lnTo>
                <a:lnTo>
                  <a:pt x="843" y="590"/>
                </a:lnTo>
                <a:lnTo>
                  <a:pt x="867" y="640"/>
                </a:lnTo>
                <a:lnTo>
                  <a:pt x="896" y="640"/>
                </a:lnTo>
                <a:lnTo>
                  <a:pt x="893" y="659"/>
                </a:lnTo>
                <a:lnTo>
                  <a:pt x="917" y="659"/>
                </a:lnTo>
                <a:lnTo>
                  <a:pt x="915" y="691"/>
                </a:lnTo>
                <a:lnTo>
                  <a:pt x="989" y="694"/>
                </a:lnTo>
                <a:lnTo>
                  <a:pt x="989" y="723"/>
                </a:lnTo>
                <a:lnTo>
                  <a:pt x="1016" y="723"/>
                </a:lnTo>
                <a:lnTo>
                  <a:pt x="1019" y="755"/>
                </a:lnTo>
                <a:lnTo>
                  <a:pt x="1059" y="760"/>
                </a:lnTo>
                <a:lnTo>
                  <a:pt x="1080" y="803"/>
                </a:lnTo>
                <a:lnTo>
                  <a:pt x="1128" y="800"/>
                </a:lnTo>
                <a:lnTo>
                  <a:pt x="1128" y="832"/>
                </a:lnTo>
                <a:lnTo>
                  <a:pt x="1187" y="819"/>
                </a:lnTo>
                <a:lnTo>
                  <a:pt x="1197" y="862"/>
                </a:lnTo>
                <a:lnTo>
                  <a:pt x="1229" y="864"/>
                </a:lnTo>
                <a:lnTo>
                  <a:pt x="1243" y="888"/>
                </a:lnTo>
                <a:lnTo>
                  <a:pt x="1288" y="910"/>
                </a:lnTo>
                <a:lnTo>
                  <a:pt x="1307" y="939"/>
                </a:lnTo>
                <a:lnTo>
                  <a:pt x="1339" y="947"/>
                </a:lnTo>
                <a:lnTo>
                  <a:pt x="1349" y="998"/>
                </a:lnTo>
                <a:lnTo>
                  <a:pt x="1376" y="998"/>
                </a:lnTo>
                <a:lnTo>
                  <a:pt x="1376" y="1024"/>
                </a:lnTo>
                <a:lnTo>
                  <a:pt x="1440" y="1024"/>
                </a:lnTo>
                <a:lnTo>
                  <a:pt x="1437" y="1048"/>
                </a:lnTo>
                <a:lnTo>
                  <a:pt x="1491" y="1048"/>
                </a:lnTo>
                <a:lnTo>
                  <a:pt x="1485" y="1067"/>
                </a:lnTo>
                <a:lnTo>
                  <a:pt x="1528" y="1088"/>
                </a:lnTo>
                <a:lnTo>
                  <a:pt x="1520" y="1104"/>
                </a:lnTo>
                <a:lnTo>
                  <a:pt x="1546" y="1105"/>
                </a:lnTo>
                <a:lnTo>
                  <a:pt x="1546" y="1153"/>
                </a:lnTo>
                <a:lnTo>
                  <a:pt x="1669" y="1152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8" name="Freeform 1034"/>
          <p:cNvSpPr>
            <a:spLocks/>
          </p:cNvSpPr>
          <p:nvPr/>
        </p:nvSpPr>
        <p:spPr bwMode="auto">
          <a:xfrm>
            <a:off x="4219575" y="4008438"/>
            <a:ext cx="1366838" cy="325437"/>
          </a:xfrm>
          <a:custGeom>
            <a:avLst/>
            <a:gdLst>
              <a:gd name="T0" fmla="*/ 0 w 861"/>
              <a:gd name="T1" fmla="*/ 0 h 205"/>
              <a:gd name="T2" fmla="*/ 0 w 861"/>
              <a:gd name="T3" fmla="*/ 2147483647 h 205"/>
              <a:gd name="T4" fmla="*/ 2147483647 w 861"/>
              <a:gd name="T5" fmla="*/ 2147483647 h 205"/>
              <a:gd name="T6" fmla="*/ 2147483647 w 861"/>
              <a:gd name="T7" fmla="*/ 2147483647 h 205"/>
              <a:gd name="T8" fmla="*/ 2147483647 w 861"/>
              <a:gd name="T9" fmla="*/ 2147483647 h 205"/>
              <a:gd name="T10" fmla="*/ 2147483647 w 861"/>
              <a:gd name="T11" fmla="*/ 2147483647 h 205"/>
              <a:gd name="T12" fmla="*/ 2147483647 w 861"/>
              <a:gd name="T13" fmla="*/ 2147483647 h 205"/>
              <a:gd name="T14" fmla="*/ 2147483647 w 861"/>
              <a:gd name="T15" fmla="*/ 2147483647 h 205"/>
              <a:gd name="T16" fmla="*/ 2147483647 w 861"/>
              <a:gd name="T17" fmla="*/ 2147483647 h 205"/>
              <a:gd name="T18" fmla="*/ 2147483647 w 861"/>
              <a:gd name="T19" fmla="*/ 2147483647 h 205"/>
              <a:gd name="T20" fmla="*/ 2147483647 w 861"/>
              <a:gd name="T21" fmla="*/ 2147483647 h 205"/>
              <a:gd name="T22" fmla="*/ 2147483647 w 861"/>
              <a:gd name="T23" fmla="*/ 2147483647 h 205"/>
              <a:gd name="T24" fmla="*/ 2147483647 w 861"/>
              <a:gd name="T25" fmla="*/ 2147483647 h 2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61"/>
              <a:gd name="T40" fmla="*/ 0 h 205"/>
              <a:gd name="T41" fmla="*/ 861 w 861"/>
              <a:gd name="T42" fmla="*/ 205 h 20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61" h="205">
                <a:moveTo>
                  <a:pt x="0" y="0"/>
                </a:moveTo>
                <a:lnTo>
                  <a:pt x="0" y="16"/>
                </a:lnTo>
                <a:lnTo>
                  <a:pt x="72" y="13"/>
                </a:lnTo>
                <a:lnTo>
                  <a:pt x="85" y="53"/>
                </a:lnTo>
                <a:lnTo>
                  <a:pt x="237" y="53"/>
                </a:lnTo>
                <a:lnTo>
                  <a:pt x="237" y="72"/>
                </a:lnTo>
                <a:lnTo>
                  <a:pt x="266" y="72"/>
                </a:lnTo>
                <a:lnTo>
                  <a:pt x="266" y="109"/>
                </a:lnTo>
                <a:lnTo>
                  <a:pt x="362" y="109"/>
                </a:lnTo>
                <a:lnTo>
                  <a:pt x="368" y="136"/>
                </a:lnTo>
                <a:lnTo>
                  <a:pt x="594" y="138"/>
                </a:lnTo>
                <a:lnTo>
                  <a:pt x="594" y="205"/>
                </a:lnTo>
                <a:lnTo>
                  <a:pt x="861" y="202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39" name="Text Box 1035"/>
          <p:cNvSpPr txBox="1">
            <a:spLocks noChangeArrowheads="1"/>
          </p:cNvSpPr>
          <p:nvPr/>
        </p:nvSpPr>
        <p:spPr bwMode="auto">
          <a:xfrm rot="16200000" flipH="1">
            <a:off x="61119" y="3685382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>
                <a:solidFill>
                  <a:schemeClr val="tx2"/>
                </a:solidFill>
              </a:rPr>
              <a:t>Patients (%)</a:t>
            </a:r>
          </a:p>
        </p:txBody>
      </p:sp>
      <p:sp>
        <p:nvSpPr>
          <p:cNvPr id="22540" name="Text Box 1036"/>
          <p:cNvSpPr txBox="1">
            <a:spLocks noChangeArrowheads="1"/>
          </p:cNvSpPr>
          <p:nvPr/>
        </p:nvSpPr>
        <p:spPr bwMode="auto">
          <a:xfrm>
            <a:off x="4225925" y="59197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>
                <a:solidFill>
                  <a:schemeClr val="tx2"/>
                </a:solidFill>
              </a:rPr>
              <a:t>Year</a:t>
            </a:r>
          </a:p>
        </p:txBody>
      </p:sp>
      <p:sp>
        <p:nvSpPr>
          <p:cNvPr id="22541" name="Text Box 1037"/>
          <p:cNvSpPr txBox="1">
            <a:spLocks noChangeArrowheads="1"/>
          </p:cNvSpPr>
          <p:nvPr/>
        </p:nvSpPr>
        <p:spPr bwMode="auto">
          <a:xfrm>
            <a:off x="6226175" y="1871663"/>
            <a:ext cx="1154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2400"/>
              </a:lnSpc>
            </a:pPr>
            <a:r>
              <a:rPr lang="en-US" altLang="en-US" sz="1600"/>
              <a:t>1987-1996</a:t>
            </a:r>
          </a:p>
          <a:p>
            <a:pPr eaLnBrk="0" hangingPunct="0">
              <a:lnSpc>
                <a:spcPts val="2400"/>
              </a:lnSpc>
            </a:pPr>
            <a:r>
              <a:rPr lang="en-US" altLang="en-US" sz="1600"/>
              <a:t>1976-1986</a:t>
            </a:r>
          </a:p>
          <a:p>
            <a:pPr eaLnBrk="0" hangingPunct="0">
              <a:lnSpc>
                <a:spcPts val="2400"/>
              </a:lnSpc>
            </a:pPr>
            <a:r>
              <a:rPr lang="en-US" altLang="en-US" sz="1600"/>
              <a:t>1960-1975</a:t>
            </a:r>
          </a:p>
        </p:txBody>
      </p:sp>
      <p:sp>
        <p:nvSpPr>
          <p:cNvPr id="22542" name="Line 1038"/>
          <p:cNvSpPr>
            <a:spLocks noChangeShapeType="1"/>
          </p:cNvSpPr>
          <p:nvPr/>
        </p:nvSpPr>
        <p:spPr bwMode="auto">
          <a:xfrm>
            <a:off x="1589088" y="2178050"/>
            <a:ext cx="0" cy="3306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43" name="Line 1039"/>
          <p:cNvSpPr>
            <a:spLocks noChangeShapeType="1"/>
          </p:cNvSpPr>
          <p:nvPr/>
        </p:nvSpPr>
        <p:spPr bwMode="auto">
          <a:xfrm>
            <a:off x="1585913" y="5484813"/>
            <a:ext cx="6542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44" name="Text Box 1040"/>
          <p:cNvSpPr txBox="1">
            <a:spLocks noChangeArrowheads="1"/>
          </p:cNvSpPr>
          <p:nvPr/>
        </p:nvSpPr>
        <p:spPr bwMode="auto">
          <a:xfrm>
            <a:off x="987425" y="2016125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 b="1"/>
              <a:t>100</a:t>
            </a:r>
          </a:p>
        </p:txBody>
      </p:sp>
      <p:sp>
        <p:nvSpPr>
          <p:cNvPr id="22545" name="Text Box 1041"/>
          <p:cNvSpPr txBox="1">
            <a:spLocks noChangeArrowheads="1"/>
          </p:cNvSpPr>
          <p:nvPr/>
        </p:nvSpPr>
        <p:spPr bwMode="auto">
          <a:xfrm>
            <a:off x="1100138" y="333533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 b="1"/>
              <a:t>60</a:t>
            </a:r>
          </a:p>
        </p:txBody>
      </p:sp>
      <p:sp>
        <p:nvSpPr>
          <p:cNvPr id="22546" name="Text Box 1042"/>
          <p:cNvSpPr txBox="1">
            <a:spLocks noChangeArrowheads="1"/>
          </p:cNvSpPr>
          <p:nvPr/>
        </p:nvSpPr>
        <p:spPr bwMode="auto">
          <a:xfrm>
            <a:off x="1100138" y="40020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 b="1"/>
              <a:t>40</a:t>
            </a:r>
          </a:p>
        </p:txBody>
      </p:sp>
      <p:sp>
        <p:nvSpPr>
          <p:cNvPr id="22547" name="Text Box 1043"/>
          <p:cNvSpPr txBox="1">
            <a:spLocks noChangeArrowheads="1"/>
          </p:cNvSpPr>
          <p:nvPr/>
        </p:nvSpPr>
        <p:spPr bwMode="auto">
          <a:xfrm>
            <a:off x="1100138" y="465613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 b="1"/>
              <a:t>20</a:t>
            </a:r>
          </a:p>
        </p:txBody>
      </p:sp>
      <p:sp>
        <p:nvSpPr>
          <p:cNvPr id="22548" name="Text Box 1044"/>
          <p:cNvSpPr txBox="1">
            <a:spLocks noChangeArrowheads="1"/>
          </p:cNvSpPr>
          <p:nvPr/>
        </p:nvSpPr>
        <p:spPr bwMode="auto">
          <a:xfrm>
            <a:off x="1212850" y="531971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 b="1"/>
              <a:t>0</a:t>
            </a:r>
          </a:p>
        </p:txBody>
      </p:sp>
      <p:sp>
        <p:nvSpPr>
          <p:cNvPr id="22549" name="Text Box 1045"/>
          <p:cNvSpPr txBox="1">
            <a:spLocks noChangeArrowheads="1"/>
          </p:cNvSpPr>
          <p:nvPr/>
        </p:nvSpPr>
        <p:spPr bwMode="auto">
          <a:xfrm>
            <a:off x="1100138" y="267017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 b="1"/>
              <a:t>80</a:t>
            </a:r>
          </a:p>
        </p:txBody>
      </p:sp>
      <p:sp>
        <p:nvSpPr>
          <p:cNvPr id="22550" name="Line 1046"/>
          <p:cNvSpPr>
            <a:spLocks noChangeShapeType="1"/>
          </p:cNvSpPr>
          <p:nvPr/>
        </p:nvSpPr>
        <p:spPr bwMode="auto">
          <a:xfrm rot="5400000">
            <a:off x="1547019" y="2139157"/>
            <a:ext cx="0" cy="74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51" name="Line 1047"/>
          <p:cNvSpPr>
            <a:spLocks noChangeShapeType="1"/>
          </p:cNvSpPr>
          <p:nvPr/>
        </p:nvSpPr>
        <p:spPr bwMode="auto">
          <a:xfrm rot="5400000">
            <a:off x="1547019" y="2804319"/>
            <a:ext cx="0" cy="74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52" name="Line 1048"/>
          <p:cNvSpPr>
            <a:spLocks noChangeShapeType="1"/>
          </p:cNvSpPr>
          <p:nvPr/>
        </p:nvSpPr>
        <p:spPr bwMode="auto">
          <a:xfrm rot="5400000">
            <a:off x="1547019" y="4136232"/>
            <a:ext cx="0" cy="74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53" name="Line 1049"/>
          <p:cNvSpPr>
            <a:spLocks noChangeShapeType="1"/>
          </p:cNvSpPr>
          <p:nvPr/>
        </p:nvSpPr>
        <p:spPr bwMode="auto">
          <a:xfrm rot="5400000">
            <a:off x="1547019" y="4785519"/>
            <a:ext cx="0" cy="74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54" name="Line 1050"/>
          <p:cNvSpPr>
            <a:spLocks noChangeShapeType="1"/>
          </p:cNvSpPr>
          <p:nvPr/>
        </p:nvSpPr>
        <p:spPr bwMode="auto">
          <a:xfrm rot="5400000">
            <a:off x="1547019" y="3469482"/>
            <a:ext cx="0" cy="74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55" name="Text Box 1051"/>
          <p:cNvSpPr txBox="1">
            <a:spLocks noChangeArrowheads="1"/>
          </p:cNvSpPr>
          <p:nvPr/>
        </p:nvSpPr>
        <p:spPr bwMode="auto">
          <a:xfrm>
            <a:off x="1443038" y="558641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 b="1"/>
              <a:t>0</a:t>
            </a:r>
          </a:p>
        </p:txBody>
      </p:sp>
      <p:sp>
        <p:nvSpPr>
          <p:cNvPr id="22556" name="Text Box 1052"/>
          <p:cNvSpPr txBox="1">
            <a:spLocks noChangeArrowheads="1"/>
          </p:cNvSpPr>
          <p:nvPr/>
        </p:nvSpPr>
        <p:spPr bwMode="auto">
          <a:xfrm>
            <a:off x="2341563" y="55768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 b="1"/>
              <a:t>5</a:t>
            </a:r>
          </a:p>
        </p:txBody>
      </p:sp>
      <p:sp>
        <p:nvSpPr>
          <p:cNvPr id="22557" name="Line 1053"/>
          <p:cNvSpPr>
            <a:spLocks noChangeShapeType="1"/>
          </p:cNvSpPr>
          <p:nvPr/>
        </p:nvSpPr>
        <p:spPr bwMode="auto">
          <a:xfrm rot="10800000">
            <a:off x="2503488" y="5492750"/>
            <a:ext cx="0" cy="74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58" name="Text Box 1054"/>
          <p:cNvSpPr txBox="1">
            <a:spLocks noChangeArrowheads="1"/>
          </p:cNvSpPr>
          <p:nvPr/>
        </p:nvSpPr>
        <p:spPr bwMode="auto">
          <a:xfrm>
            <a:off x="3279775" y="55768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 b="1"/>
              <a:t>10</a:t>
            </a:r>
          </a:p>
        </p:txBody>
      </p:sp>
      <p:sp>
        <p:nvSpPr>
          <p:cNvPr id="22559" name="Line 1055"/>
          <p:cNvSpPr>
            <a:spLocks noChangeShapeType="1"/>
          </p:cNvSpPr>
          <p:nvPr/>
        </p:nvSpPr>
        <p:spPr bwMode="auto">
          <a:xfrm rot="10800000">
            <a:off x="3492500" y="5492750"/>
            <a:ext cx="0" cy="74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60" name="Line 1056"/>
          <p:cNvSpPr>
            <a:spLocks noChangeShapeType="1"/>
          </p:cNvSpPr>
          <p:nvPr/>
        </p:nvSpPr>
        <p:spPr bwMode="auto">
          <a:xfrm rot="10800000">
            <a:off x="2498725" y="5492750"/>
            <a:ext cx="0" cy="74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61" name="Text Box 1057"/>
          <p:cNvSpPr txBox="1">
            <a:spLocks noChangeArrowheads="1"/>
          </p:cNvSpPr>
          <p:nvPr/>
        </p:nvSpPr>
        <p:spPr bwMode="auto">
          <a:xfrm>
            <a:off x="4333875" y="55768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 b="1"/>
              <a:t>15</a:t>
            </a:r>
          </a:p>
        </p:txBody>
      </p:sp>
      <p:sp>
        <p:nvSpPr>
          <p:cNvPr id="22562" name="Line 1058"/>
          <p:cNvSpPr>
            <a:spLocks noChangeShapeType="1"/>
          </p:cNvSpPr>
          <p:nvPr/>
        </p:nvSpPr>
        <p:spPr bwMode="auto">
          <a:xfrm rot="10800000">
            <a:off x="4546600" y="5492750"/>
            <a:ext cx="0" cy="74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63" name="Text Box 1059"/>
          <p:cNvSpPr txBox="1">
            <a:spLocks noChangeArrowheads="1"/>
          </p:cNvSpPr>
          <p:nvPr/>
        </p:nvSpPr>
        <p:spPr bwMode="auto">
          <a:xfrm>
            <a:off x="5397500" y="55768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 b="1"/>
              <a:t>20</a:t>
            </a:r>
          </a:p>
        </p:txBody>
      </p:sp>
      <p:sp>
        <p:nvSpPr>
          <p:cNvPr id="22564" name="Line 1060"/>
          <p:cNvSpPr>
            <a:spLocks noChangeShapeType="1"/>
          </p:cNvSpPr>
          <p:nvPr/>
        </p:nvSpPr>
        <p:spPr bwMode="auto">
          <a:xfrm rot="10800000">
            <a:off x="5599113" y="5492750"/>
            <a:ext cx="0" cy="74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65" name="Text Box 1061"/>
          <p:cNvSpPr txBox="1">
            <a:spLocks noChangeArrowheads="1"/>
          </p:cNvSpPr>
          <p:nvPr/>
        </p:nvSpPr>
        <p:spPr bwMode="auto">
          <a:xfrm>
            <a:off x="6461125" y="55768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 b="1"/>
              <a:t>25</a:t>
            </a:r>
          </a:p>
        </p:txBody>
      </p:sp>
      <p:sp>
        <p:nvSpPr>
          <p:cNvPr id="22566" name="Line 1062"/>
          <p:cNvSpPr>
            <a:spLocks noChangeShapeType="1"/>
          </p:cNvSpPr>
          <p:nvPr/>
        </p:nvSpPr>
        <p:spPr bwMode="auto">
          <a:xfrm rot="10800000">
            <a:off x="6651625" y="5492750"/>
            <a:ext cx="0" cy="74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67" name="Text Box 1063"/>
          <p:cNvSpPr txBox="1">
            <a:spLocks noChangeArrowheads="1"/>
          </p:cNvSpPr>
          <p:nvPr/>
        </p:nvSpPr>
        <p:spPr bwMode="auto">
          <a:xfrm>
            <a:off x="7515225" y="55768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1600" b="1"/>
              <a:t>30</a:t>
            </a:r>
          </a:p>
        </p:txBody>
      </p:sp>
      <p:sp>
        <p:nvSpPr>
          <p:cNvPr id="22568" name="Line 1064"/>
          <p:cNvSpPr>
            <a:spLocks noChangeShapeType="1"/>
          </p:cNvSpPr>
          <p:nvPr/>
        </p:nvSpPr>
        <p:spPr bwMode="auto">
          <a:xfrm rot="10800000">
            <a:off x="7705725" y="5492750"/>
            <a:ext cx="0" cy="74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69" name="Line 1065"/>
          <p:cNvSpPr>
            <a:spLocks noChangeShapeType="1"/>
          </p:cNvSpPr>
          <p:nvPr/>
        </p:nvSpPr>
        <p:spPr bwMode="auto">
          <a:xfrm rot="10800000">
            <a:off x="1590675" y="5492750"/>
            <a:ext cx="0" cy="74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70" name="Line 1066"/>
          <p:cNvSpPr>
            <a:spLocks noChangeShapeType="1"/>
          </p:cNvSpPr>
          <p:nvPr/>
        </p:nvSpPr>
        <p:spPr bwMode="auto">
          <a:xfrm rot="5400000">
            <a:off x="1547019" y="5445919"/>
            <a:ext cx="0" cy="74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71" name="Line 1067"/>
          <p:cNvSpPr>
            <a:spLocks noChangeShapeType="1"/>
          </p:cNvSpPr>
          <p:nvPr/>
        </p:nvSpPr>
        <p:spPr bwMode="auto">
          <a:xfrm>
            <a:off x="5830888" y="2720975"/>
            <a:ext cx="3873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572" name="Line 1068"/>
          <p:cNvSpPr>
            <a:spLocks noChangeShapeType="1"/>
          </p:cNvSpPr>
          <p:nvPr/>
        </p:nvSpPr>
        <p:spPr bwMode="auto">
          <a:xfrm>
            <a:off x="5830888" y="2093913"/>
            <a:ext cx="387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429000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228600"/>
            <a:ext cx="4378325" cy="655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219200" y="2286000"/>
            <a:ext cx="6977063" cy="16764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240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4138" y="2438400"/>
            <a:ext cx="6773862" cy="1360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1463" y="4002088"/>
            <a:ext cx="3251200" cy="277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4538663" y="2743200"/>
            <a:ext cx="32512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48680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928688" y="142875"/>
            <a:ext cx="7772400" cy="928688"/>
          </a:xfrm>
        </p:spPr>
        <p:txBody>
          <a:bodyPr/>
          <a:lstStyle/>
          <a:p>
            <a:pPr eaLnBrk="1" hangingPunct="1"/>
            <a:r>
              <a:rPr lang="es-ES_tradnl" smtClean="0">
                <a:latin typeface="Arial Black" pitchFamily="34" charset="0"/>
              </a:rPr>
              <a:t>SISTEMA LINFÁTICO: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875" y="1447800"/>
            <a:ext cx="5114925" cy="491013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_tradnl" sz="2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”Conjunto de tejidos y órganos que producen, almacenan y transportan una parte de los glóbulos blancos que combaten las infecciones y otras enfermedades. El </a:t>
            </a:r>
            <a:r>
              <a:rPr lang="es-ES_tradnl" sz="22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sistema</a:t>
            </a:r>
            <a:r>
              <a:rPr lang="es-ES_tradnl" sz="2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incluye la médula ósea, el bazo, el timo, los ganglios linfáticos y los vasos linfáticos (por todos los tejidos del cuerpo)”</a:t>
            </a:r>
            <a:endParaRPr lang="es-ES_tradnl" sz="2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292" name="Picture 3" descr="C:\TEMP\VACÍO\20890-004-7A7058C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000125"/>
            <a:ext cx="3238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661248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863" y="152400"/>
            <a:ext cx="7953375" cy="993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0663" y="1177925"/>
            <a:ext cx="636587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71625" y="2414588"/>
          <a:ext cx="6429375" cy="4386262"/>
        </p:xfrm>
        <a:graphic>
          <a:graphicData uri="http://schemas.openxmlformats.org/presentationml/2006/ole">
            <p:oleObj spid="_x0000_s142338" name="Diapositiva" r:id="rId6" imgW="4660920" imgH="3488760" progId="PowerPoint.Slide.8">
              <p:embed/>
            </p:oleObj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284984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1450" y="981075"/>
            <a:ext cx="62626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441450" y="5975350"/>
            <a:ext cx="63706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</a:pPr>
            <a:r>
              <a:rPr lang="en-GB" sz="1300" b="1">
                <a:solidFill>
                  <a:srgbClr val="99CC00"/>
                </a:solidFill>
              </a:rPr>
              <a:t>Swenson, W. T. et al. J Clin Oncol; 23:5019-5026 2005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63513" y="296863"/>
            <a:ext cx="8816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828675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</a:pPr>
            <a:r>
              <a:rPr lang="en-GB" b="1">
                <a:solidFill>
                  <a:srgbClr val="99CC00"/>
                </a:solidFill>
              </a:rPr>
              <a:t>Joinpoint analysis of adjusted death hazard ratios by diagnosis year for all patients with follicular lymphoma (SEER; 1983 to 1999)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949280"/>
            <a:ext cx="1234290" cy="67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928688" y="500063"/>
            <a:ext cx="7772400" cy="1143000"/>
          </a:xfrm>
        </p:spPr>
        <p:txBody>
          <a:bodyPr/>
          <a:lstStyle/>
          <a:p>
            <a:r>
              <a:rPr lang="es-ES_tradnl" sz="3600" smtClean="0">
                <a:latin typeface="Arial Black" pitchFamily="34" charset="0"/>
              </a:rPr>
              <a:t>¿SE PUEDEN CURAR LOS LINFOMAS FOLICULARES?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sz="quarter" idx="1"/>
          </p:nvPr>
        </p:nvSpPr>
        <p:spPr>
          <a:xfrm>
            <a:off x="642938" y="1928813"/>
            <a:ext cx="7772400" cy="3481387"/>
          </a:xfrm>
        </p:spPr>
        <p:txBody>
          <a:bodyPr/>
          <a:lstStyle/>
          <a:p>
            <a:r>
              <a:rPr lang="es-ES_tradnl" smtClean="0">
                <a:latin typeface="Arial Black" pitchFamily="34" charset="0"/>
              </a:rPr>
              <a:t>SI, en algunos casos</a:t>
            </a:r>
          </a:p>
          <a:p>
            <a:r>
              <a:rPr lang="es-ES_tradnl" smtClean="0">
                <a:latin typeface="Arial Black" pitchFamily="34" charset="0"/>
              </a:rPr>
              <a:t>En muchos otros la enfermedad se comporta de modo “crónico” (recaídas sucesivas, que suelen responder de nuevo a los tratamientos)</a:t>
            </a:r>
          </a:p>
          <a:p>
            <a:r>
              <a:rPr lang="es-ES_tradnl" smtClean="0">
                <a:latin typeface="Arial Black" pitchFamily="34" charset="0"/>
              </a:rPr>
              <a:t>Hay algunos casos –los menos- más agresivos y que pueden matar en pocos años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445224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rai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4400" dirty="0" smtClean="0"/>
              <a:t>LINFOMAS FOLICULARES</a:t>
            </a:r>
            <a:endParaRPr lang="es-ES" sz="4400" dirty="0" smtClean="0"/>
          </a:p>
        </p:txBody>
      </p:sp>
      <p:sp>
        <p:nvSpPr>
          <p:cNvPr id="46084" name="2 Marcador de texto"/>
          <p:cNvSpPr>
            <a:spLocks noGrp="1"/>
          </p:cNvSpPr>
          <p:nvPr>
            <p:ph type="body" idx="1"/>
          </p:nvPr>
        </p:nvSpPr>
        <p:spPr>
          <a:xfrm>
            <a:off x="539552" y="2492896"/>
            <a:ext cx="7772400" cy="1500187"/>
          </a:xfrm>
        </p:spPr>
        <p:txBody>
          <a:bodyPr/>
          <a:lstStyle/>
          <a:p>
            <a:pPr eaLnBrk="1" hangingPunct="1"/>
            <a:r>
              <a:rPr lang="es-ES_tradnl" sz="4800" b="1" dirty="0" smtClean="0">
                <a:solidFill>
                  <a:srgbClr val="0070C0"/>
                </a:solidFill>
              </a:rPr>
              <a:t>TRATAMIENTO…</a:t>
            </a:r>
            <a:endParaRPr lang="es-ES" sz="4800" b="1" dirty="0" smtClean="0">
              <a:solidFill>
                <a:srgbClr val="0070C0"/>
              </a:solidFill>
            </a:endParaRPr>
          </a:p>
        </p:txBody>
      </p:sp>
      <p:pic>
        <p:nvPicPr>
          <p:cNvPr id="46085" name="Picture 2" descr="http://despertando.me/wp-content/uploads/2012/02/CRUCE-CE-CAMINOS-CIENTOUNE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221163"/>
            <a:ext cx="1985963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4" descr="http://s9.wklcdn.com/image_2/61035/503438/138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221163"/>
            <a:ext cx="25923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6" descr="http://1.bp.blogspot.com/_cyOH-ditI_k/S_vm2Y2qwVI/AAAAAAAAAjc/IAkosIZEeCg/s1600/20071723317cruce_de_camin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221163"/>
            <a:ext cx="21605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http://4.bp.blogspot.com/_1GBPmhAuMaY/TTirgqNUBxI/AAAAAAAAAAY/aaO1wVe5pu8/s1600/cruze-de-caminos2%255B1%25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4221163"/>
            <a:ext cx="19383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7 CuadroTexto"/>
          <p:cNvSpPr txBox="1">
            <a:spLocks noChangeArrowheads="1"/>
          </p:cNvSpPr>
          <p:nvPr/>
        </p:nvSpPr>
        <p:spPr bwMode="auto">
          <a:xfrm>
            <a:off x="250825" y="6092825"/>
            <a:ext cx="8424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dirty="0"/>
              <a:t>1960 - - - - - - - - - - - - - - 1990 - - - - - - - - - - - - - - - </a:t>
            </a:r>
            <a:r>
              <a:rPr lang="es-ES_tradnl" dirty="0" smtClean="0"/>
              <a:t>2014 </a:t>
            </a:r>
            <a:r>
              <a:rPr lang="es-ES_tradnl" dirty="0"/>
              <a:t>- - - - - - - - - - - 2025</a:t>
            </a:r>
            <a:endParaRPr lang="es-ES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1476375" y="2565400"/>
            <a:ext cx="6624638" cy="28082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4000" b="1" i="1"/>
              <a:t>¿ Cómo lo organizamos ?</a:t>
            </a:r>
          </a:p>
        </p:txBody>
      </p:sp>
      <p:sp>
        <p:nvSpPr>
          <p:cNvPr id="47107" name="Oval 5"/>
          <p:cNvSpPr>
            <a:spLocks noChangeArrowheads="1"/>
          </p:cNvSpPr>
          <p:nvPr/>
        </p:nvSpPr>
        <p:spPr bwMode="auto">
          <a:xfrm>
            <a:off x="323850" y="692150"/>
            <a:ext cx="2520950" cy="792163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Quimioterapia</a:t>
            </a:r>
          </a:p>
        </p:txBody>
      </p:sp>
      <p:sp>
        <p:nvSpPr>
          <p:cNvPr id="47108" name="Oval 6"/>
          <p:cNvSpPr>
            <a:spLocks noChangeArrowheads="1"/>
          </p:cNvSpPr>
          <p:nvPr/>
        </p:nvSpPr>
        <p:spPr bwMode="auto">
          <a:xfrm>
            <a:off x="3419475" y="1123950"/>
            <a:ext cx="2089150" cy="86518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Radioterapia</a:t>
            </a:r>
          </a:p>
        </p:txBody>
      </p:sp>
      <p:sp>
        <p:nvSpPr>
          <p:cNvPr id="47109" name="Oval 7"/>
          <p:cNvSpPr>
            <a:spLocks noChangeArrowheads="1"/>
          </p:cNvSpPr>
          <p:nvPr/>
        </p:nvSpPr>
        <p:spPr bwMode="auto">
          <a:xfrm>
            <a:off x="5292725" y="260350"/>
            <a:ext cx="3887788" cy="108108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Anticuerpos monoclonales</a:t>
            </a:r>
          </a:p>
          <a:p>
            <a:pPr algn="ctr"/>
            <a:r>
              <a:rPr lang="es-ES" b="1"/>
              <a:t>Rituximab</a:t>
            </a:r>
          </a:p>
        </p:txBody>
      </p:sp>
      <p:sp>
        <p:nvSpPr>
          <p:cNvPr id="47110" name="Oval 8"/>
          <p:cNvSpPr>
            <a:spLocks noChangeArrowheads="1"/>
          </p:cNvSpPr>
          <p:nvPr/>
        </p:nvSpPr>
        <p:spPr bwMode="auto">
          <a:xfrm>
            <a:off x="5616575" y="1773238"/>
            <a:ext cx="2051050" cy="79216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Interferón</a:t>
            </a:r>
          </a:p>
        </p:txBody>
      </p:sp>
      <p:sp>
        <p:nvSpPr>
          <p:cNvPr id="47111" name="Oval 9"/>
          <p:cNvSpPr>
            <a:spLocks noChangeArrowheads="1"/>
          </p:cNvSpPr>
          <p:nvPr/>
        </p:nvSpPr>
        <p:spPr bwMode="auto">
          <a:xfrm>
            <a:off x="5221288" y="5229225"/>
            <a:ext cx="3671887" cy="1439863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RIT</a:t>
            </a:r>
          </a:p>
          <a:p>
            <a:pPr algn="ctr"/>
            <a:r>
              <a:rPr lang="es-ES" b="1"/>
              <a:t>ZEVALIN</a:t>
            </a:r>
          </a:p>
          <a:p>
            <a:pPr algn="ctr"/>
            <a:endParaRPr lang="es-ES"/>
          </a:p>
        </p:txBody>
      </p:sp>
      <p:sp>
        <p:nvSpPr>
          <p:cNvPr id="47112" name="Oval 10"/>
          <p:cNvSpPr>
            <a:spLocks noChangeArrowheads="1"/>
          </p:cNvSpPr>
          <p:nvPr/>
        </p:nvSpPr>
        <p:spPr bwMode="auto">
          <a:xfrm>
            <a:off x="179388" y="5661025"/>
            <a:ext cx="2808287" cy="1052513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QT INTENSIVA</a:t>
            </a:r>
          </a:p>
        </p:txBody>
      </p:sp>
      <p:sp>
        <p:nvSpPr>
          <p:cNvPr id="9" name="8 Elipse"/>
          <p:cNvSpPr/>
          <p:nvPr/>
        </p:nvSpPr>
        <p:spPr>
          <a:xfrm>
            <a:off x="179388" y="1773238"/>
            <a:ext cx="2663825" cy="12239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7114" name="9 CuadroTexto"/>
          <p:cNvSpPr txBox="1">
            <a:spLocks noChangeArrowheads="1"/>
          </p:cNvSpPr>
          <p:nvPr/>
        </p:nvSpPr>
        <p:spPr bwMode="auto">
          <a:xfrm>
            <a:off x="395288" y="2205038"/>
            <a:ext cx="230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/>
              <a:t>Nuevos Fármacos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napoleon_bonapar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55650"/>
            <a:ext cx="7848600" cy="53371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539750" y="188913"/>
            <a:ext cx="6480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/>
              <a:t>Es una cuestión de estrategia…..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940300" y="476250"/>
            <a:ext cx="0" cy="0"/>
          </a:xfrm>
        </p:spPr>
        <p:txBody>
          <a:bodyPr wrap="none" anchor="t"/>
          <a:lstStyle/>
          <a:p>
            <a:pPr eaLnBrk="1" hangingPunct="1"/>
            <a:endParaRPr lang="es-ES_tradnl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6985000" cy="4732337"/>
          </a:xfrm>
          <a:solidFill>
            <a:schemeClr val="accent1">
              <a:alpha val="79999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06375" indent="-206375" eaLnBrk="1" hangingPunct="1">
              <a:lnSpc>
                <a:spcPct val="91000"/>
              </a:lnSpc>
              <a:spcBef>
                <a:spcPct val="0"/>
              </a:spcBef>
              <a:buFont typeface="Wingdings" pitchFamily="2" charset="2"/>
              <a:buNone/>
            </a:pPr>
            <a:endParaRPr lang="es-ES_tradnl" b="1" smtClean="0">
              <a:solidFill>
                <a:srgbClr val="FFFF00"/>
              </a:solidFill>
            </a:endParaRPr>
          </a:p>
          <a:p>
            <a:pPr marL="206375" indent="-206375" eaLnBrk="1" hangingPunct="1">
              <a:lnSpc>
                <a:spcPct val="91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s-ES_tradnl" b="1" smtClean="0">
                <a:solidFill>
                  <a:srgbClr val="FFFF00"/>
                </a:solidFill>
              </a:rPr>
              <a:t>CONSIDERAR 5 FACTORES:</a:t>
            </a:r>
            <a:endParaRPr lang="es-ES_tradnl" b="1" smtClean="0">
              <a:solidFill>
                <a:srgbClr val="CCFFFF"/>
              </a:solidFill>
            </a:endParaRPr>
          </a:p>
          <a:p>
            <a:pPr marL="206375" indent="-206375" eaLnBrk="1" hangingPunct="1">
              <a:lnSpc>
                <a:spcPct val="91000"/>
              </a:lnSpc>
              <a:spcBef>
                <a:spcPct val="61000"/>
              </a:spcBef>
              <a:buFont typeface="Wingdings" pitchFamily="2" charset="2"/>
              <a:buNone/>
            </a:pPr>
            <a:r>
              <a:rPr lang="es-ES_tradnl" b="1" smtClean="0">
                <a:solidFill>
                  <a:srgbClr val="CCFFFF"/>
                </a:solidFill>
              </a:rPr>
              <a:t>         </a:t>
            </a:r>
            <a:r>
              <a:rPr lang="es-ES_tradnl" b="1" smtClean="0"/>
              <a:t>+ Tipo Histológico</a:t>
            </a:r>
          </a:p>
          <a:p>
            <a:pPr marL="206375" indent="-206375" eaLnBrk="1" hangingPunct="1">
              <a:lnSpc>
                <a:spcPct val="91000"/>
              </a:lnSpc>
              <a:spcBef>
                <a:spcPct val="61000"/>
              </a:spcBef>
              <a:buFont typeface="Wingdings" pitchFamily="2" charset="2"/>
              <a:buNone/>
            </a:pPr>
            <a:r>
              <a:rPr lang="es-ES_tradnl" b="1" smtClean="0"/>
              <a:t>         + Presentación G. o ExtraG</a:t>
            </a:r>
          </a:p>
          <a:p>
            <a:pPr marL="206375" indent="-206375" eaLnBrk="1" hangingPunct="1">
              <a:lnSpc>
                <a:spcPct val="91000"/>
              </a:lnSpc>
              <a:spcBef>
                <a:spcPct val="61000"/>
              </a:spcBef>
              <a:buFont typeface="Wingdings" pitchFamily="2" charset="2"/>
              <a:buNone/>
            </a:pPr>
            <a:r>
              <a:rPr lang="es-ES_tradnl" b="1" smtClean="0"/>
              <a:t>         + </a:t>
            </a:r>
            <a:r>
              <a:rPr lang="es-ES_tradnl" sz="2400" b="1" smtClean="0"/>
              <a:t>Edad</a:t>
            </a:r>
            <a:r>
              <a:rPr lang="es-ES_tradnl" b="1" smtClean="0"/>
              <a:t>/Comorbilidad</a:t>
            </a:r>
          </a:p>
          <a:p>
            <a:pPr marL="206375" indent="-206375" eaLnBrk="1" hangingPunct="1">
              <a:lnSpc>
                <a:spcPct val="91000"/>
              </a:lnSpc>
              <a:spcBef>
                <a:spcPct val="61000"/>
              </a:spcBef>
              <a:buFont typeface="Wingdings" pitchFamily="2" charset="2"/>
              <a:buNone/>
            </a:pPr>
            <a:r>
              <a:rPr lang="es-ES_tradnl" b="1" smtClean="0"/>
              <a:t>         + Factores Pronóstico</a:t>
            </a:r>
          </a:p>
          <a:p>
            <a:pPr marL="206375" indent="-206375" eaLnBrk="1" hangingPunct="1">
              <a:lnSpc>
                <a:spcPct val="91000"/>
              </a:lnSpc>
              <a:spcBef>
                <a:spcPct val="61000"/>
              </a:spcBef>
              <a:buFont typeface="Wingdings" pitchFamily="2" charset="2"/>
              <a:buNone/>
            </a:pPr>
            <a:r>
              <a:rPr lang="es-ES_tradnl" b="1" smtClean="0"/>
              <a:t>         + (Experiencia del Centro)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2" y="1196752"/>
            <a:ext cx="86137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TRATAMIENTO DE PRIMERA LINEA</a:t>
            </a:r>
            <a:endParaRPr lang="es-ES_tradnl" sz="4400" dirty="0">
              <a:solidFill>
                <a:srgbClr val="0070C0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8688" y="476250"/>
            <a:ext cx="0" cy="0"/>
          </a:xfrm>
        </p:spPr>
        <p:txBody>
          <a:bodyPr wrap="none" anchor="t"/>
          <a:lstStyle/>
          <a:p>
            <a:r>
              <a:rPr lang="es-ES_tradnl" sz="3900" b="1" smtClean="0">
                <a:solidFill>
                  <a:srgbClr val="00FF00"/>
                </a:solidFill>
              </a:rPr>
              <a:t/>
            </a:r>
            <a:br>
              <a:rPr lang="es-ES_tradnl" sz="3900" b="1" smtClean="0">
                <a:solidFill>
                  <a:srgbClr val="00FF00"/>
                </a:solidFill>
              </a:rPr>
            </a:br>
            <a:endParaRPr lang="es-ES_tradnl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708275"/>
            <a:ext cx="7850187" cy="3106738"/>
          </a:xfrm>
          <a:solidFill>
            <a:srgbClr val="00B0F0">
              <a:alpha val="7294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617538" indent="-617538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Font typeface="Arial" pitchFamily="34" charset="0"/>
              <a:buChar char="*"/>
              <a:tabLst>
                <a:tab pos="411163" algn="r"/>
              </a:tabLst>
            </a:pPr>
            <a:r>
              <a:rPr lang="es-ES_tradnl" sz="3600" b="1" dirty="0" smtClean="0">
                <a:latin typeface="Tahoma" pitchFamily="34" charset="0"/>
                <a:cs typeface="Tahoma" pitchFamily="34" charset="0"/>
              </a:rPr>
              <a:t>Factores Pronóstico</a:t>
            </a:r>
          </a:p>
          <a:p>
            <a:pPr marL="617538" indent="-617538">
              <a:lnSpc>
                <a:spcPct val="91000"/>
              </a:lnSpc>
              <a:spcBef>
                <a:spcPct val="61000"/>
              </a:spcBef>
              <a:buClr>
                <a:srgbClr val="FF0000"/>
              </a:buClr>
              <a:buFont typeface="Arial" pitchFamily="34" charset="0"/>
              <a:buChar char="*"/>
              <a:tabLst>
                <a:tab pos="411163" algn="r"/>
              </a:tabLst>
            </a:pPr>
            <a:r>
              <a:rPr lang="es-ES_tradnl" sz="3600" b="1" dirty="0" smtClean="0">
                <a:latin typeface="Tahoma" pitchFamily="34" charset="0"/>
                <a:cs typeface="Tahoma" pitchFamily="34" charset="0"/>
              </a:rPr>
              <a:t>Historia Natural</a:t>
            </a:r>
          </a:p>
          <a:p>
            <a:pPr marL="617538" indent="-617538">
              <a:lnSpc>
                <a:spcPct val="91000"/>
              </a:lnSpc>
              <a:spcBef>
                <a:spcPct val="61000"/>
              </a:spcBef>
              <a:buClr>
                <a:srgbClr val="FF0000"/>
              </a:buClr>
              <a:buFont typeface="Arial" pitchFamily="34" charset="0"/>
              <a:buChar char="*"/>
              <a:tabLst>
                <a:tab pos="411163" algn="r"/>
              </a:tabLst>
            </a:pPr>
            <a:r>
              <a:rPr lang="es-ES_tradnl" sz="3600" b="1" dirty="0" smtClean="0">
                <a:latin typeface="Tahoma" pitchFamily="34" charset="0"/>
                <a:cs typeface="Tahoma" pitchFamily="34" charset="0"/>
              </a:rPr>
              <a:t>Objetivo del Tratamiento</a:t>
            </a:r>
          </a:p>
          <a:p>
            <a:pPr marL="617538" indent="-617538">
              <a:lnSpc>
                <a:spcPct val="91000"/>
              </a:lnSpc>
              <a:spcBef>
                <a:spcPct val="61000"/>
              </a:spcBef>
              <a:buClr>
                <a:srgbClr val="FF0000"/>
              </a:buClr>
              <a:buFont typeface="Arial" pitchFamily="34" charset="0"/>
              <a:buChar char="*"/>
              <a:tabLst>
                <a:tab pos="411163" algn="r"/>
              </a:tabLst>
            </a:pPr>
            <a:r>
              <a:rPr lang="es-ES_tradnl" sz="3600" b="1" dirty="0" smtClean="0">
                <a:latin typeface="Tahoma" pitchFamily="34" charset="0"/>
                <a:cs typeface="Tahoma" pitchFamily="34" charset="0"/>
              </a:rPr>
              <a:t>Tipo de Paciente</a:t>
            </a:r>
          </a:p>
        </p:txBody>
      </p:sp>
      <p:sp>
        <p:nvSpPr>
          <p:cNvPr id="32772" name="3 Rectángulo"/>
          <p:cNvSpPr>
            <a:spLocks noChangeArrowheads="1"/>
          </p:cNvSpPr>
          <p:nvPr/>
        </p:nvSpPr>
        <p:spPr bwMode="auto">
          <a:xfrm>
            <a:off x="755576" y="1196752"/>
            <a:ext cx="7215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 dirty="0"/>
              <a:t>TRATAMIENTO LNH FOLICULARES</a:t>
            </a:r>
            <a:endParaRPr lang="es-ES" sz="2800" dirty="0"/>
          </a:p>
        </p:txBody>
      </p:sp>
      <p:sp>
        <p:nvSpPr>
          <p:cNvPr id="32773" name="4 Rectángulo"/>
          <p:cNvSpPr>
            <a:spLocks noChangeArrowheads="1"/>
          </p:cNvSpPr>
          <p:nvPr/>
        </p:nvSpPr>
        <p:spPr bwMode="auto">
          <a:xfrm>
            <a:off x="467544" y="1916832"/>
            <a:ext cx="8501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7030A0"/>
                </a:solidFill>
              </a:rPr>
              <a:t>Consideraciones Generales a tener en cuenta</a:t>
            </a:r>
            <a:endParaRPr lang="es-ES" sz="2800">
              <a:solidFill>
                <a:srgbClr val="7030A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Outlook\@Mail\BLUEH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0"/>
            <a:ext cx="9144000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TEMP\VACÍO\lymphatic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214313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C:\TEMP\VACÍO\lymph_f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5750"/>
            <a:ext cx="31877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TEMP\VACÍO\LymphaticSystemDraw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000250"/>
            <a:ext cx="58420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:\TEMP\VACÍO\014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407193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60648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772400" cy="1143000"/>
          </a:xfrm>
        </p:spPr>
        <p:txBody>
          <a:bodyPr/>
          <a:lstStyle/>
          <a:p>
            <a:r>
              <a:rPr lang="es-ES_tradnl" sz="4400" b="1" smtClean="0"/>
              <a:t>Actitud terap</a:t>
            </a:r>
            <a:r>
              <a:rPr lang="es-ES_tradnl" altLang="ja-JP" sz="4400" b="1" smtClean="0">
                <a:cs typeface="HGｺﾞｼｯｸM"/>
              </a:rPr>
              <a:t>éutica</a:t>
            </a:r>
            <a:br>
              <a:rPr lang="es-ES_tradnl" altLang="ja-JP" sz="4400" b="1" smtClean="0">
                <a:cs typeface="HGｺﾞｼｯｸM"/>
              </a:rPr>
            </a:br>
            <a:r>
              <a:rPr lang="es-ES_tradnl" altLang="ja-JP" sz="4400" b="1" smtClean="0">
                <a:cs typeface="HGｺﾞｼｯｸM"/>
              </a:rPr>
              <a:t>en estadios localizados</a:t>
            </a:r>
            <a:endParaRPr lang="es-ES_tradnl" sz="4400" b="1" smtClean="0"/>
          </a:p>
        </p:txBody>
      </p:sp>
      <p:pic>
        <p:nvPicPr>
          <p:cNvPr id="33795" name="Picture 5" descr="slide_2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88224" y="1772816"/>
            <a:ext cx="2206625" cy="4525963"/>
          </a:xfrm>
          <a:solidFill>
            <a:srgbClr val="FFFFFF"/>
          </a:solidFill>
        </p:spPr>
      </p:pic>
      <p:sp>
        <p:nvSpPr>
          <p:cNvPr id="337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6488" y="1730375"/>
            <a:ext cx="5376862" cy="4572000"/>
          </a:xfrm>
        </p:spPr>
        <p:txBody>
          <a:bodyPr anchor="ctr"/>
          <a:lstStyle/>
          <a:p>
            <a:r>
              <a:rPr lang="es-ES_tradnl" sz="3200" smtClean="0"/>
              <a:t>No parece justificada actitud conservadora</a:t>
            </a:r>
          </a:p>
          <a:p>
            <a:pPr lvl="1"/>
            <a:r>
              <a:rPr lang="es-ES_tradnl" sz="2800" smtClean="0">
                <a:ea typeface="MS PGothic" pitchFamily="34" charset="-128"/>
              </a:rPr>
              <a:t>Riesgo de progresi</a:t>
            </a:r>
            <a:r>
              <a:rPr lang="es-ES_tradnl" altLang="ja-JP" sz="2800" smtClean="0">
                <a:ea typeface="MS PGothic" pitchFamily="34" charset="-128"/>
              </a:rPr>
              <a:t>ón a estadios avanzados</a:t>
            </a:r>
          </a:p>
          <a:p>
            <a:pPr lvl="2"/>
            <a:r>
              <a:rPr lang="es-ES_tradnl" altLang="ja-JP" sz="2400" smtClean="0">
                <a:ea typeface="MS PGothic" pitchFamily="34" charset="-128"/>
              </a:rPr>
              <a:t>Factores de riesgo clínicos y biológicos</a:t>
            </a:r>
          </a:p>
          <a:p>
            <a:pPr lvl="2"/>
            <a:r>
              <a:rPr lang="es-ES_tradnl" altLang="ja-JP" sz="2400" smtClean="0">
                <a:ea typeface="MS PGothic" pitchFamily="34" charset="-128"/>
              </a:rPr>
              <a:t>Transformación histológica</a:t>
            </a:r>
          </a:p>
          <a:p>
            <a:endParaRPr lang="es-ES_tradnl" altLang="ja-JP" sz="3200" smtClean="0">
              <a:cs typeface="HG創英ﾌﾟﾚｾﾞﾝｽEB"/>
            </a:endParaRPr>
          </a:p>
          <a:p>
            <a:r>
              <a:rPr lang="es-ES_tradnl" altLang="ja-JP" sz="3200" smtClean="0">
                <a:cs typeface="HG創英ﾌﾟﾚｾﾞﾝｽEB"/>
              </a:rPr>
              <a:t>Posibilidad de curación con radioterapia</a:t>
            </a:r>
            <a:endParaRPr lang="es-ES_tradnl" sz="320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773238"/>
            <a:ext cx="7748587" cy="646112"/>
          </a:xfrm>
        </p:spPr>
        <p:txBody>
          <a:bodyPr wrap="none" anchor="t"/>
          <a:lstStyle/>
          <a:p>
            <a:pPr eaLnBrk="1" hangingPunct="1"/>
            <a:r>
              <a:rPr lang="es-ES_tradnl" sz="3900" b="1" smtClean="0">
                <a:latin typeface="Tahoma" pitchFamily="34" charset="0"/>
                <a:cs typeface="Tahoma" pitchFamily="34" charset="0"/>
              </a:rPr>
              <a:t>TRATAMIENTO LNH Indolentes</a:t>
            </a:r>
            <a:br>
              <a:rPr lang="es-ES_tradnl" sz="3900" b="1" smtClean="0">
                <a:latin typeface="Tahoma" pitchFamily="34" charset="0"/>
                <a:cs typeface="Tahoma" pitchFamily="34" charset="0"/>
              </a:rPr>
            </a:br>
            <a:r>
              <a:rPr lang="es-ES_tradnl" sz="3300" b="1" smtClean="0">
                <a:solidFill>
                  <a:srgbClr val="6666FF"/>
                </a:solidFill>
                <a:latin typeface="Tahoma" pitchFamily="34" charset="0"/>
                <a:cs typeface="Tahoma" pitchFamily="34" charset="0"/>
              </a:rPr>
              <a:t>ESTADIOS INICIALES</a:t>
            </a:r>
            <a:endParaRPr lang="es-ES_tradnl" smtClean="0">
              <a:solidFill>
                <a:srgbClr val="6666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04" name="2 Marcador de contenido"/>
          <p:cNvSpPr>
            <a:spLocks noGrp="1"/>
          </p:cNvSpPr>
          <p:nvPr>
            <p:ph sz="quarter" idx="1"/>
          </p:nvPr>
        </p:nvSpPr>
        <p:spPr>
          <a:xfrm>
            <a:off x="827088" y="3284538"/>
            <a:ext cx="7772400" cy="28463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ES_tradnl" sz="2800" smtClean="0"/>
          </a:p>
          <a:p>
            <a:pPr lvl="1" eaLnBrk="1" hangingPunct="1"/>
            <a:r>
              <a:rPr lang="es-ES_tradnl" smtClean="0"/>
              <a:t>De elección: </a:t>
            </a:r>
            <a:r>
              <a:rPr lang="es-ES_tradnl" b="1" smtClean="0">
                <a:solidFill>
                  <a:srgbClr val="7030A0"/>
                </a:solidFill>
              </a:rPr>
              <a:t>RADIOTERAPIA</a:t>
            </a:r>
          </a:p>
          <a:p>
            <a:pPr lvl="1" eaLnBrk="1" hangingPunct="1"/>
            <a:r>
              <a:rPr lang="es-ES_tradnl" smtClean="0"/>
              <a:t>No está establecido el papel de la QT o de la Inmunoterapia en este contexto; podría mejorar los resultados de la RT (?)</a:t>
            </a:r>
          </a:p>
          <a:p>
            <a:pPr lvl="1" eaLnBrk="1" hangingPunct="1"/>
            <a:r>
              <a:rPr lang="es-ES_tradnl" smtClean="0"/>
              <a:t>La reducción de los campos de irradiación no compromete los resultados</a:t>
            </a:r>
            <a:endParaRPr lang="es-ES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arbe Wasser Be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420938"/>
            <a:ext cx="7269162" cy="1143000"/>
          </a:xfrm>
        </p:spPr>
        <p:txBody>
          <a:bodyPr/>
          <a:lstStyle/>
          <a:p>
            <a:pPr eaLnBrk="1" hangingPunct="1"/>
            <a:r>
              <a:rPr lang="es-ES_tradnl" b="1" smtClean="0">
                <a:solidFill>
                  <a:srgbClr val="0070C0"/>
                </a:solidFill>
              </a:rPr>
              <a:t>LINFOMA FOLICULAR:</a:t>
            </a:r>
            <a:br>
              <a:rPr lang="es-ES_tradnl" b="1" smtClean="0">
                <a:solidFill>
                  <a:srgbClr val="0070C0"/>
                </a:solidFill>
              </a:rPr>
            </a:br>
            <a:r>
              <a:rPr lang="es-ES_tradnl" b="1" smtClean="0">
                <a:solidFill>
                  <a:srgbClr val="0070C0"/>
                </a:solidFill>
              </a:rPr>
              <a:t>Actitud terap</a:t>
            </a:r>
            <a:r>
              <a:rPr lang="es-ES_tradnl" altLang="ja-JP" b="1" smtClean="0">
                <a:solidFill>
                  <a:srgbClr val="0070C0"/>
                </a:solidFill>
                <a:cs typeface="HGｺﾞｼｯｸM"/>
              </a:rPr>
              <a:t>éutica</a:t>
            </a:r>
            <a:br>
              <a:rPr lang="es-ES_tradnl" altLang="ja-JP" b="1" smtClean="0">
                <a:solidFill>
                  <a:srgbClr val="0070C0"/>
                </a:solidFill>
                <a:cs typeface="HGｺﾞｼｯｸM"/>
              </a:rPr>
            </a:br>
            <a:r>
              <a:rPr lang="es-ES_tradnl" altLang="ja-JP" b="1" smtClean="0">
                <a:solidFill>
                  <a:srgbClr val="0070C0"/>
                </a:solidFill>
                <a:cs typeface="HGｺﾞｼｯｸM"/>
              </a:rPr>
              <a:t>en estadios Avanzados</a:t>
            </a:r>
            <a:endParaRPr lang="es-ES_tradnl" b="1" smtClean="0">
              <a:solidFill>
                <a:srgbClr val="0070C0"/>
              </a:solidFill>
            </a:endParaRPr>
          </a:p>
        </p:txBody>
      </p:sp>
      <p:pic>
        <p:nvPicPr>
          <p:cNvPr id="52228" name="Picture 2" descr="slide_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1125538"/>
            <a:ext cx="2413000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96300" cy="5160387"/>
          </a:xfrm>
        </p:spPr>
        <p:txBody>
          <a:bodyPr>
            <a:spAutoFit/>
          </a:bodyPr>
          <a:lstStyle/>
          <a:p>
            <a:pPr marL="439738" indent="-439738" eaLnBrk="1" hangingPunct="1">
              <a:lnSpc>
                <a:spcPct val="91000"/>
              </a:lnSpc>
              <a:spcBef>
                <a:spcPct val="0"/>
              </a:spcBef>
              <a:buClr>
                <a:srgbClr val="FF0000"/>
              </a:buClr>
              <a:buSzPct val="99000"/>
              <a:buFont typeface="Wingdings" pitchFamily="2" charset="2"/>
              <a:buChar char="ü"/>
              <a:tabLst>
                <a:tab pos="234950" algn="r"/>
              </a:tabLst>
            </a:pPr>
            <a:r>
              <a:rPr lang="es-ES_tradnl" sz="1700" b="1" dirty="0" smtClean="0">
                <a:latin typeface="Tahoma" pitchFamily="34" charset="0"/>
              </a:rPr>
              <a:t>Son el grupo más numeroso (15 % Estadio III y 65 % Estadio IV)</a:t>
            </a:r>
          </a:p>
          <a:p>
            <a:pPr marL="439738" indent="-439738" eaLnBrk="1" hangingPunct="1">
              <a:lnSpc>
                <a:spcPct val="91000"/>
              </a:lnSpc>
              <a:spcBef>
                <a:spcPct val="61000"/>
              </a:spcBef>
              <a:buClr>
                <a:srgbClr val="FF0000"/>
              </a:buClr>
              <a:buSzPct val="99000"/>
              <a:buFont typeface="Wingdings" pitchFamily="2" charset="2"/>
              <a:buChar char="ü"/>
              <a:tabLst>
                <a:tab pos="234950" algn="r"/>
              </a:tabLst>
            </a:pPr>
            <a:r>
              <a:rPr lang="es-ES_tradnl" sz="1700" b="1" dirty="0" smtClean="0">
                <a:latin typeface="Tahoma" pitchFamily="34" charset="0"/>
              </a:rPr>
              <a:t>Existe una gran heterogeneidad: Edad, carga tumoral, f. pronóstico</a:t>
            </a:r>
          </a:p>
          <a:p>
            <a:pPr marL="439738" indent="-439738" eaLnBrk="1" hangingPunct="1">
              <a:lnSpc>
                <a:spcPct val="91000"/>
              </a:lnSpc>
              <a:spcBef>
                <a:spcPct val="61000"/>
              </a:spcBef>
              <a:buClr>
                <a:srgbClr val="FF0000"/>
              </a:buClr>
              <a:buSzPct val="99000"/>
              <a:buFont typeface="Wingdings" pitchFamily="2" charset="2"/>
              <a:buChar char="ü"/>
              <a:tabLst>
                <a:tab pos="234950" algn="r"/>
              </a:tabLst>
            </a:pPr>
            <a:r>
              <a:rPr lang="es-ES_tradnl" sz="1700" b="1" dirty="0" smtClean="0">
                <a:latin typeface="Tahoma" pitchFamily="34" charset="0"/>
              </a:rPr>
              <a:t>Hay una enorme dispersión bibliográfica y hay pocas guías de consenso </a:t>
            </a:r>
            <a:r>
              <a:rPr lang="es-ES_tradnl" sz="1700" b="1" i="1" dirty="0" smtClean="0">
                <a:solidFill>
                  <a:srgbClr val="C00000"/>
                </a:solidFill>
                <a:latin typeface="Tahoma" pitchFamily="34" charset="0"/>
              </a:rPr>
              <a:t>(“Guía de Práctica Clínica para el Tratamiento del Linfoma Folicular” GEL-TAMO/GOTEL)</a:t>
            </a:r>
            <a:endParaRPr lang="es-ES_tradnl" sz="17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439738" indent="-439738" eaLnBrk="1" hangingPunct="1">
              <a:lnSpc>
                <a:spcPct val="91000"/>
              </a:lnSpc>
              <a:spcBef>
                <a:spcPct val="61000"/>
              </a:spcBef>
              <a:buClr>
                <a:srgbClr val="FF0000"/>
              </a:buClr>
              <a:buSzPct val="99000"/>
              <a:buFont typeface="Wingdings" pitchFamily="2" charset="2"/>
              <a:buChar char="ü"/>
              <a:tabLst>
                <a:tab pos="234950" algn="r"/>
              </a:tabLst>
            </a:pPr>
            <a:r>
              <a:rPr lang="es-ES_tradnl" sz="1700" b="1" dirty="0" smtClean="0">
                <a:latin typeface="Tahoma" pitchFamily="34" charset="0"/>
              </a:rPr>
              <a:t>ASPECTOS A CONSIDERAR:</a:t>
            </a:r>
            <a:br>
              <a:rPr lang="es-ES_tradnl" sz="1700" b="1" dirty="0" smtClean="0">
                <a:latin typeface="Tahoma" pitchFamily="34" charset="0"/>
              </a:rPr>
            </a:br>
            <a:r>
              <a:rPr lang="es-ES_tradnl" sz="1700" b="1" dirty="0" smtClean="0">
                <a:solidFill>
                  <a:srgbClr val="0070C0"/>
                </a:solidFill>
                <a:latin typeface="Tahoma" pitchFamily="34" charset="0"/>
              </a:rPr>
              <a:t>    Tratamiento de 1ª línea:</a:t>
            </a:r>
          </a:p>
          <a:p>
            <a:pPr marL="1182688" lvl="2" eaLnBrk="1" hangingPunct="1">
              <a:lnSpc>
                <a:spcPct val="91000"/>
              </a:lnSpc>
              <a:spcBef>
                <a:spcPct val="61000"/>
              </a:spcBef>
              <a:buClr>
                <a:srgbClr val="FF0000"/>
              </a:buClr>
              <a:buSzPct val="99000"/>
              <a:buFont typeface="Wingdings" pitchFamily="2" charset="2"/>
              <a:buChar char="ü"/>
              <a:tabLst>
                <a:tab pos="234950" algn="r"/>
              </a:tabLst>
            </a:pPr>
            <a:r>
              <a:rPr lang="es-ES_tradnl" sz="1300" b="1" dirty="0" smtClean="0">
                <a:solidFill>
                  <a:srgbClr val="0070C0"/>
                </a:solidFill>
                <a:latin typeface="Tahoma" pitchFamily="34" charset="0"/>
              </a:rPr>
              <a:t> T. Inicial vs. </a:t>
            </a:r>
            <a:r>
              <a:rPr lang="es-ES_tradnl" sz="1300" b="1" i="1" dirty="0" smtClean="0">
                <a:solidFill>
                  <a:srgbClr val="0070C0"/>
                </a:solidFill>
                <a:latin typeface="Tahoma" pitchFamily="34" charset="0"/>
              </a:rPr>
              <a:t>"</a:t>
            </a:r>
            <a:r>
              <a:rPr lang="es-ES_tradnl" sz="1300" b="1" i="1" dirty="0" err="1" smtClean="0">
                <a:solidFill>
                  <a:srgbClr val="0070C0"/>
                </a:solidFill>
                <a:latin typeface="Tahoma" pitchFamily="34" charset="0"/>
              </a:rPr>
              <a:t>Watch</a:t>
            </a:r>
            <a:r>
              <a:rPr lang="es-ES_tradnl" sz="1300" b="1" i="1" dirty="0" smtClean="0">
                <a:solidFill>
                  <a:srgbClr val="0070C0"/>
                </a:solidFill>
                <a:latin typeface="Tahoma" pitchFamily="34" charset="0"/>
              </a:rPr>
              <a:t> and </a:t>
            </a:r>
            <a:r>
              <a:rPr lang="es-ES_tradnl" sz="1300" b="1" i="1" dirty="0" err="1" smtClean="0">
                <a:solidFill>
                  <a:srgbClr val="0070C0"/>
                </a:solidFill>
                <a:latin typeface="Tahoma" pitchFamily="34" charset="0"/>
              </a:rPr>
              <a:t>Wait</a:t>
            </a:r>
            <a:r>
              <a:rPr lang="es-ES_tradnl" sz="1300" b="1" i="1" dirty="0" smtClean="0">
                <a:solidFill>
                  <a:srgbClr val="0070C0"/>
                </a:solidFill>
                <a:latin typeface="Tahoma" pitchFamily="34" charset="0"/>
              </a:rPr>
              <a:t>“</a:t>
            </a:r>
          </a:p>
          <a:p>
            <a:pPr marL="1182688" lvl="2" eaLnBrk="1" hangingPunct="1">
              <a:spcBef>
                <a:spcPts val="80"/>
              </a:spcBef>
              <a:buClr>
                <a:srgbClr val="FF0000"/>
              </a:buClr>
              <a:buSzPct val="99000"/>
              <a:buFont typeface="Wingdings" pitchFamily="2" charset="2"/>
              <a:buChar char="ü"/>
              <a:tabLst>
                <a:tab pos="234950" algn="r"/>
              </a:tabLst>
              <a:defRPr/>
            </a:pPr>
            <a:r>
              <a:rPr lang="es-ES_tradnl" sz="1300" b="1" dirty="0" smtClean="0">
                <a:solidFill>
                  <a:srgbClr val="0070C0"/>
                </a:solidFill>
                <a:latin typeface="Tahoma" pitchFamily="34" charset="0"/>
              </a:rPr>
              <a:t> Tratamiento QT</a:t>
            </a:r>
          </a:p>
          <a:p>
            <a:pPr marL="1182688" lvl="2" eaLnBrk="1" hangingPunct="1">
              <a:spcBef>
                <a:spcPts val="80"/>
              </a:spcBef>
              <a:buClr>
                <a:srgbClr val="FF0000"/>
              </a:buClr>
              <a:buSzPct val="99000"/>
              <a:buFont typeface="Wingdings" pitchFamily="2" charset="2"/>
              <a:buChar char="ü"/>
              <a:tabLst>
                <a:tab pos="234950" algn="r"/>
              </a:tabLst>
              <a:defRPr/>
            </a:pPr>
            <a:r>
              <a:rPr lang="es-ES_tradnl" sz="1300" b="1" dirty="0" smtClean="0">
                <a:solidFill>
                  <a:srgbClr val="0070C0"/>
                </a:solidFill>
                <a:latin typeface="Tahoma" pitchFamily="34" charset="0"/>
              </a:rPr>
              <a:t> Inmunoterapia con </a:t>
            </a:r>
            <a:r>
              <a:rPr lang="es-ES_tradnl" sz="1300" b="1" dirty="0" err="1" smtClean="0">
                <a:solidFill>
                  <a:srgbClr val="0070C0"/>
                </a:solidFill>
                <a:latin typeface="Tahoma" pitchFamily="34" charset="0"/>
              </a:rPr>
              <a:t>AcMo</a:t>
            </a:r>
            <a:r>
              <a:rPr lang="es-ES_tradnl" sz="1300" b="1" dirty="0" smtClean="0">
                <a:solidFill>
                  <a:srgbClr val="0070C0"/>
                </a:solidFill>
                <a:latin typeface="Tahoma" pitchFamily="34" charset="0"/>
              </a:rPr>
              <a:t> y Quimio-Inmunoterapia</a:t>
            </a:r>
          </a:p>
          <a:p>
            <a:pPr marL="1182688" lvl="2" eaLnBrk="1" hangingPunct="1">
              <a:spcBef>
                <a:spcPts val="80"/>
              </a:spcBef>
              <a:buClr>
                <a:srgbClr val="FF0000"/>
              </a:buClr>
              <a:buSzPct val="99000"/>
              <a:buFont typeface="Wingdings" pitchFamily="2" charset="2"/>
              <a:buChar char="ü"/>
              <a:tabLst>
                <a:tab pos="234950" algn="r"/>
              </a:tabLst>
              <a:defRPr/>
            </a:pPr>
            <a:r>
              <a:rPr lang="es-ES_tradnl" sz="1300" b="1" dirty="0" smtClean="0">
                <a:solidFill>
                  <a:srgbClr val="0070C0"/>
                </a:solidFill>
                <a:latin typeface="Tahoma" pitchFamily="34" charset="0"/>
              </a:rPr>
              <a:t> Radio-Inmunoterapia</a:t>
            </a:r>
          </a:p>
          <a:p>
            <a:pPr marL="1182688" lvl="2" eaLnBrk="1" hangingPunct="1">
              <a:spcBef>
                <a:spcPts val="80"/>
              </a:spcBef>
              <a:buClr>
                <a:srgbClr val="FF0000"/>
              </a:buClr>
              <a:buSzPct val="99000"/>
              <a:buFont typeface="Wingdings" pitchFamily="2" charset="2"/>
              <a:buChar char="ü"/>
              <a:tabLst>
                <a:tab pos="234950" algn="r"/>
              </a:tabLst>
              <a:defRPr/>
            </a:pPr>
            <a:r>
              <a:rPr lang="es-ES_tradnl" sz="1300" b="1" dirty="0" smtClean="0">
                <a:solidFill>
                  <a:srgbClr val="0070C0"/>
                </a:solidFill>
                <a:latin typeface="Tahoma" pitchFamily="34" charset="0"/>
              </a:rPr>
              <a:t> Consolidación y Mantenimiento en Linfoma Folicular</a:t>
            </a:r>
          </a:p>
          <a:p>
            <a:pPr marL="839788" lvl="1" eaLnBrk="1" hangingPunct="1">
              <a:lnSpc>
                <a:spcPct val="91000"/>
              </a:lnSpc>
              <a:spcBef>
                <a:spcPct val="61000"/>
              </a:spcBef>
              <a:buClr>
                <a:srgbClr val="FF0000"/>
              </a:buClr>
              <a:buSzPct val="99000"/>
              <a:buFont typeface="Wingdings" pitchFamily="2" charset="2"/>
              <a:buNone/>
              <a:tabLst>
                <a:tab pos="234950" algn="r"/>
              </a:tabLst>
            </a:pPr>
            <a:r>
              <a:rPr lang="es-ES_tradnl" sz="1500" b="1" dirty="0" smtClean="0">
                <a:solidFill>
                  <a:schemeClr val="hlink"/>
                </a:solidFill>
                <a:latin typeface="Tahoma" pitchFamily="34" charset="0"/>
              </a:rPr>
              <a:t>   </a:t>
            </a:r>
            <a:r>
              <a:rPr lang="es-ES_tradnl" sz="1700" b="1" dirty="0" smtClean="0">
                <a:solidFill>
                  <a:schemeClr val="folHlink"/>
                </a:solidFill>
                <a:latin typeface="Tahoma" pitchFamily="34" charset="0"/>
              </a:rPr>
              <a:t>Tratamiento de la Enfermedad Recidivante</a:t>
            </a:r>
            <a:r>
              <a:rPr lang="es-ES_tradnl" sz="1500" b="1" dirty="0" smtClean="0">
                <a:solidFill>
                  <a:schemeClr val="folHlink"/>
                </a:solidFill>
                <a:latin typeface="Tahoma" pitchFamily="34" charset="0"/>
              </a:rPr>
              <a:t/>
            </a:r>
            <a:br>
              <a:rPr lang="es-ES_tradnl" sz="1500" b="1" dirty="0" smtClean="0">
                <a:solidFill>
                  <a:schemeClr val="folHlink"/>
                </a:solidFill>
                <a:latin typeface="Tahoma" pitchFamily="34" charset="0"/>
              </a:rPr>
            </a:br>
            <a:r>
              <a:rPr lang="es-ES_tradnl" sz="1500" b="1" dirty="0" smtClean="0">
                <a:solidFill>
                  <a:schemeClr val="folHlink"/>
                </a:solidFill>
                <a:latin typeface="Tahoma" pitchFamily="34" charset="0"/>
              </a:rPr>
              <a:t>        </a:t>
            </a:r>
            <a:r>
              <a:rPr lang="es-ES_tradnl" sz="1300" b="1" dirty="0" smtClean="0">
                <a:solidFill>
                  <a:schemeClr val="folHlink"/>
                </a:solidFill>
                <a:latin typeface="Tahoma" pitchFamily="34" charset="0"/>
              </a:rPr>
              <a:t>* De intención Paliativa</a:t>
            </a:r>
            <a:br>
              <a:rPr lang="es-ES_tradnl" sz="1300" b="1" dirty="0" smtClean="0">
                <a:solidFill>
                  <a:schemeClr val="folHlink"/>
                </a:solidFill>
                <a:latin typeface="Tahoma" pitchFamily="34" charset="0"/>
              </a:rPr>
            </a:br>
            <a:r>
              <a:rPr lang="es-ES_tradnl" sz="1300" b="1" dirty="0" smtClean="0">
                <a:solidFill>
                  <a:schemeClr val="folHlink"/>
                </a:solidFill>
                <a:latin typeface="Tahoma" pitchFamily="34" charset="0"/>
              </a:rPr>
              <a:t>         * De intención ¿Curativa?</a:t>
            </a:r>
            <a:br>
              <a:rPr lang="es-ES_tradnl" sz="1300" b="1" dirty="0" smtClean="0">
                <a:solidFill>
                  <a:schemeClr val="folHlink"/>
                </a:solidFill>
                <a:latin typeface="Tahoma" pitchFamily="34" charset="0"/>
              </a:rPr>
            </a:br>
            <a:r>
              <a:rPr lang="es-ES_tradnl" sz="1300" b="1" dirty="0" smtClean="0">
                <a:solidFill>
                  <a:schemeClr val="folHlink"/>
                </a:solidFill>
                <a:latin typeface="Tahoma" pitchFamily="34" charset="0"/>
              </a:rPr>
              <a:t>             • QT Intensiva con soporte de </a:t>
            </a:r>
            <a:r>
              <a:rPr lang="es-ES_tradnl" sz="1300" b="1" dirty="0" err="1" smtClean="0">
                <a:solidFill>
                  <a:schemeClr val="folHlink"/>
                </a:solidFill>
                <a:latin typeface="Tahoma" pitchFamily="34" charset="0"/>
              </a:rPr>
              <a:t>p.h.</a:t>
            </a:r>
            <a:endParaRPr lang="es-ES_tradnl" sz="1300" b="1" dirty="0" smtClean="0">
              <a:solidFill>
                <a:schemeClr val="folHlink"/>
              </a:solidFill>
              <a:latin typeface="Tahoma" pitchFamily="34" charset="0"/>
            </a:endParaRPr>
          </a:p>
          <a:p>
            <a:pPr marL="839788" lvl="1" eaLnBrk="1" hangingPunct="1">
              <a:lnSpc>
                <a:spcPct val="91000"/>
              </a:lnSpc>
              <a:spcBef>
                <a:spcPct val="61000"/>
              </a:spcBef>
              <a:buClr>
                <a:srgbClr val="FF0000"/>
              </a:buClr>
              <a:buSzPct val="99000"/>
              <a:buFont typeface="Wingdings" pitchFamily="2" charset="2"/>
              <a:buNone/>
              <a:tabLst>
                <a:tab pos="234950" algn="r"/>
              </a:tabLst>
            </a:pPr>
            <a:r>
              <a:rPr lang="es-ES_tradnl" sz="1500" b="1" dirty="0" smtClean="0">
                <a:solidFill>
                  <a:schemeClr val="folHlink"/>
                </a:solidFill>
                <a:latin typeface="Tahoma" pitchFamily="34" charset="0"/>
              </a:rPr>
              <a:t>   </a:t>
            </a:r>
            <a:r>
              <a:rPr lang="es-ES_tradnl" sz="1700" b="1" dirty="0" smtClean="0">
                <a:solidFill>
                  <a:schemeClr val="folHlink"/>
                </a:solidFill>
                <a:latin typeface="Tahoma" pitchFamily="34" charset="0"/>
              </a:rPr>
              <a:t>Tratamiento de la recaída con transformación histológica</a:t>
            </a:r>
          </a:p>
          <a:p>
            <a:pPr marL="839788" lvl="1" eaLnBrk="1" hangingPunct="1">
              <a:lnSpc>
                <a:spcPct val="91000"/>
              </a:lnSpc>
              <a:spcBef>
                <a:spcPct val="61000"/>
              </a:spcBef>
              <a:buClr>
                <a:srgbClr val="FF0000"/>
              </a:buClr>
              <a:buSzPct val="99000"/>
              <a:buFont typeface="Wingdings" pitchFamily="2" charset="2"/>
              <a:buNone/>
              <a:tabLst>
                <a:tab pos="234950" algn="r"/>
              </a:tabLst>
            </a:pPr>
            <a:r>
              <a:rPr lang="es-ES_tradnl" sz="1700" b="1" dirty="0" smtClean="0">
                <a:solidFill>
                  <a:schemeClr val="folHlink"/>
                </a:solidFill>
                <a:latin typeface="Tahoma" pitchFamily="34" charset="0"/>
              </a:rPr>
              <a:t>   Nuevas formas de tratamiento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54415" y="0"/>
            <a:ext cx="77732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3900" b="1" dirty="0">
                <a:solidFill>
                  <a:srgbClr val="00FF00"/>
                </a:solidFill>
                <a:latin typeface="Tahoma" pitchFamily="34" charset="0"/>
              </a:rPr>
              <a:t>TRATAMIENTO LNH </a:t>
            </a:r>
            <a:r>
              <a:rPr lang="es-ES_tradnl" sz="3900" b="1" dirty="0" err="1" smtClean="0">
                <a:solidFill>
                  <a:srgbClr val="00FF00"/>
                </a:solidFill>
                <a:latin typeface="Tahoma" pitchFamily="34" charset="0"/>
              </a:rPr>
              <a:t>Indolenes</a:t>
            </a:r>
            <a:endParaRPr lang="es-ES_tradnl" sz="3900" b="1" dirty="0" smtClean="0">
              <a:solidFill>
                <a:srgbClr val="00FF00"/>
              </a:solidFill>
              <a:latin typeface="Tahoma" pitchFamily="34" charset="0"/>
            </a:endParaRPr>
          </a:p>
          <a:p>
            <a:pPr algn="ctr"/>
            <a:r>
              <a:rPr lang="es-ES_tradnl" sz="3300" b="1" dirty="0" smtClean="0">
                <a:solidFill>
                  <a:srgbClr val="6666FF"/>
                </a:solidFill>
                <a:latin typeface="Tahoma" pitchFamily="34" charset="0"/>
              </a:rPr>
              <a:t>ESTADIOS </a:t>
            </a:r>
            <a:r>
              <a:rPr lang="es-ES_tradnl" sz="3300" b="1" dirty="0">
                <a:solidFill>
                  <a:srgbClr val="6666FF"/>
                </a:solidFill>
                <a:latin typeface="Tahoma" pitchFamily="34" charset="0"/>
              </a:rPr>
              <a:t>AVANZADOS</a:t>
            </a:r>
            <a:endParaRPr lang="es-ES" sz="3300" b="1" dirty="0">
              <a:solidFill>
                <a:srgbClr val="6666FF"/>
              </a:solidFill>
              <a:latin typeface="Tahoma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581128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OPCIONESLMH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6769100" cy="5065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331640" y="404664"/>
            <a:ext cx="36150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9C1C2E"/>
                </a:solidFill>
                <a:latin typeface="Tahoma" pitchFamily="34" charset="0"/>
              </a:rPr>
              <a:t>LINFOMA FOLICULAR: </a:t>
            </a:r>
          </a:p>
          <a:p>
            <a:r>
              <a:rPr lang="es-ES" sz="2000" b="1" dirty="0">
                <a:solidFill>
                  <a:srgbClr val="9C1C2E"/>
                </a:solidFill>
                <a:latin typeface="Tahoma" pitchFamily="34" charset="0"/>
              </a:rPr>
              <a:t>OPCIONES TERAPÉUTICAS</a:t>
            </a: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7199313" y="2565400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accent1"/>
                </a:solidFill>
                <a:latin typeface="Tahoma" pitchFamily="34" charset="0"/>
              </a:rPr>
              <a:t>ASCO-2005</a:t>
            </a:r>
          </a:p>
        </p:txBody>
      </p:sp>
      <p:sp>
        <p:nvSpPr>
          <p:cNvPr id="28679" name="8 CuadroTexto"/>
          <p:cNvSpPr txBox="1">
            <a:spLocks noChangeArrowheads="1"/>
          </p:cNvSpPr>
          <p:nvPr/>
        </p:nvSpPr>
        <p:spPr bwMode="auto">
          <a:xfrm>
            <a:off x="5868144" y="3429000"/>
            <a:ext cx="151288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300" b="1" dirty="0">
                <a:solidFill>
                  <a:srgbClr val="9C1C2E"/>
                </a:solidFill>
              </a:rPr>
              <a:t>BENDA-R</a:t>
            </a:r>
            <a:endParaRPr lang="es-ES" sz="1300" b="1" dirty="0">
              <a:solidFill>
                <a:srgbClr val="9C1C2E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5076056" y="3717032"/>
            <a:ext cx="72008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6048672" cy="453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88640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1 Título"/>
          <p:cNvSpPr>
            <a:spLocks noGrp="1"/>
          </p:cNvSpPr>
          <p:nvPr>
            <p:ph type="title"/>
          </p:nvPr>
        </p:nvSpPr>
        <p:spPr>
          <a:xfrm>
            <a:off x="900113" y="1628775"/>
            <a:ext cx="7772400" cy="1143000"/>
          </a:xfrm>
        </p:spPr>
        <p:txBody>
          <a:bodyPr/>
          <a:lstStyle/>
          <a:p>
            <a:pPr eaLnBrk="1" hangingPunct="1"/>
            <a:r>
              <a:rPr lang="es-ES_tradnl" b="1" smtClean="0">
                <a:solidFill>
                  <a:srgbClr val="0070C0"/>
                </a:solidFill>
              </a:rPr>
              <a:t>Ante esta variabilidad…. Se hacen necesarios…</a:t>
            </a:r>
            <a:endParaRPr lang="es-ES" b="1" smtClean="0">
              <a:solidFill>
                <a:srgbClr val="0070C0"/>
              </a:solidFill>
            </a:endParaRPr>
          </a:p>
        </p:txBody>
      </p:sp>
      <p:sp>
        <p:nvSpPr>
          <p:cNvPr id="55300" name="2 Marcador de contenido"/>
          <p:cNvSpPr>
            <a:spLocks noGrp="1"/>
          </p:cNvSpPr>
          <p:nvPr>
            <p:ph sz="quarter" idx="1"/>
          </p:nvPr>
        </p:nvSpPr>
        <p:spPr>
          <a:xfrm>
            <a:off x="755650" y="2997200"/>
            <a:ext cx="7993063" cy="3349625"/>
          </a:xfrm>
        </p:spPr>
        <p:txBody>
          <a:bodyPr/>
          <a:lstStyle/>
          <a:p>
            <a:pPr eaLnBrk="1" hangingPunct="1"/>
            <a:r>
              <a:rPr lang="es-ES_tradnl" smtClean="0"/>
              <a:t>CONSENSOS DE TRATAMIENTO</a:t>
            </a:r>
          </a:p>
          <a:p>
            <a:pPr eaLnBrk="1" hangingPunct="1"/>
            <a:r>
              <a:rPr lang="es-ES_tradnl" smtClean="0"/>
              <a:t>GUÍAS CLÍNICAS</a:t>
            </a:r>
          </a:p>
          <a:p>
            <a:pPr eaLnBrk="1" hangingPunct="1"/>
            <a:r>
              <a:rPr lang="es-ES_tradnl" smtClean="0"/>
              <a:t>Avalados por:</a:t>
            </a:r>
          </a:p>
          <a:p>
            <a:pPr lvl="1" eaLnBrk="1" hangingPunct="1"/>
            <a:r>
              <a:rPr lang="es-ES_tradnl" sz="3200" smtClean="0"/>
              <a:t>Grupos de Expertos </a:t>
            </a:r>
          </a:p>
          <a:p>
            <a:pPr lvl="1" eaLnBrk="1" hangingPunct="1"/>
            <a:r>
              <a:rPr lang="es-ES_tradnl" sz="3200" smtClean="0"/>
              <a:t>Asociaciones Profesionales Onco-Hematológicas </a:t>
            </a:r>
            <a:r>
              <a:rPr lang="es-ES_tradnl" sz="2400" smtClean="0"/>
              <a:t>(ESMO; SEOM; GOTEL-GELTAMO)</a:t>
            </a:r>
            <a:endParaRPr lang="es-ES" sz="320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539750" y="1484313"/>
            <a:ext cx="8496300" cy="1143000"/>
          </a:xfrm>
        </p:spPr>
        <p:txBody>
          <a:bodyPr/>
          <a:lstStyle/>
          <a:p>
            <a:r>
              <a:rPr lang="es-ES_tradnl" sz="4400" b="1" smtClean="0"/>
              <a:t>“Guía de Práctica Clínica para el Tratamiento de Linfoma Folicular”</a:t>
            </a:r>
            <a:br>
              <a:rPr lang="es-ES_tradnl" sz="4400" b="1" smtClean="0"/>
            </a:br>
            <a:r>
              <a:rPr lang="es-ES_tradnl" b="1" smtClean="0"/>
              <a:t>GEL-TAMO &amp; GOTEL</a:t>
            </a:r>
            <a:endParaRPr lang="es-ES" b="1" smtClean="0"/>
          </a:p>
        </p:txBody>
      </p:sp>
      <p:sp>
        <p:nvSpPr>
          <p:cNvPr id="41987" name="2 Marcador de contenido"/>
          <p:cNvSpPr>
            <a:spLocks noGrp="1"/>
          </p:cNvSpPr>
          <p:nvPr>
            <p:ph sz="quarter" idx="1"/>
          </p:nvPr>
        </p:nvSpPr>
        <p:spPr>
          <a:xfrm>
            <a:off x="971550" y="3213100"/>
            <a:ext cx="7200900" cy="2232025"/>
          </a:xfrm>
        </p:spPr>
        <p:txBody>
          <a:bodyPr/>
          <a:lstStyle/>
          <a:p>
            <a:r>
              <a:rPr lang="es-ES_tradnl" sz="2800" b="1" smtClean="0"/>
              <a:t>Avalada por los dos Grupos Cooperativos Españoles dedicados a los Linfomas</a:t>
            </a:r>
          </a:p>
          <a:p>
            <a:pPr lvl="1"/>
            <a:r>
              <a:rPr lang="es-ES_tradnl" sz="2800" b="1" smtClean="0"/>
              <a:t>GEL-TAMO: Hematólogía Clínica</a:t>
            </a:r>
          </a:p>
          <a:p>
            <a:pPr lvl="1"/>
            <a:r>
              <a:rPr lang="es-ES_tradnl" sz="2800" b="1" smtClean="0"/>
              <a:t>GOTEL: Oncología Médica</a:t>
            </a:r>
            <a:endParaRPr lang="es-ES" sz="2800" b="1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37321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45224"/>
            <a:ext cx="1934706" cy="110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445224"/>
            <a:ext cx="2245618" cy="11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Nat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827584" y="2924944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800" b="1" dirty="0" smtClean="0">
                <a:solidFill>
                  <a:srgbClr val="0070C0"/>
                </a:solidFill>
              </a:rPr>
              <a:t>LINFOMA FOLICULAR</a:t>
            </a:r>
            <a:r>
              <a:rPr lang="es-ES_tradnl" sz="4800" b="1" dirty="0" smtClean="0"/>
              <a:t>…</a:t>
            </a:r>
            <a:endParaRPr lang="es-ES" sz="4800" b="1" dirty="0" smtClean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7772400" cy="13382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ES_tradnl" sz="3600" b="1" dirty="0" smtClean="0">
                <a:solidFill>
                  <a:srgbClr val="C00000"/>
                </a:solidFill>
              </a:rPr>
              <a:t>…TRATAR …O NO TRATAR…</a:t>
            </a:r>
            <a:endParaRPr lang="es-ES" sz="3600" b="1" dirty="0">
              <a:solidFill>
                <a:srgbClr val="C00000"/>
              </a:solidFill>
            </a:endParaRPr>
          </a:p>
        </p:txBody>
      </p:sp>
      <p:pic>
        <p:nvPicPr>
          <p:cNvPr id="56325" name="Picture 2" descr="http://www.victoralexandis.com/wp-content/uploads/2011/10/Du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645025"/>
            <a:ext cx="194468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4" descr="http://www.frikipedia.es/images/8/8f/Interrogante-duda-pregunt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797425"/>
            <a:ext cx="15843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6" descr="http://www.muypymes.com/wp-content/uploads/2011/09/duda-pregunta-muypym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20688"/>
            <a:ext cx="2524125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 descr="http://es.dreamstime.com/en-duda-y-perdido-thumb171652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4791075"/>
            <a:ext cx="1441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0" descr="http://www.autoescuelaonline.info/Autoescuela/images/sinduda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4797425"/>
            <a:ext cx="1582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2" descr="http://es.dreamstime.com/signo-y-duda-de-interrogaciones-thumb129363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6425" y="4868863"/>
            <a:ext cx="1719263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611188" y="1341438"/>
            <a:ext cx="7772400" cy="13620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PERO….</a:t>
            </a:r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755650" y="2636838"/>
            <a:ext cx="7772400" cy="3330575"/>
          </a:xfrm>
          <a:prstGeom prst="rect">
            <a:avLst/>
          </a:prstGeom>
        </p:spPr>
        <p:txBody>
          <a:bodyPr/>
          <a:lstStyle/>
          <a:p>
            <a:pPr indent="-342900" fontAlgn="auto">
              <a:lnSpc>
                <a:spcPct val="2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19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Los linfocitos no siempre están en los “órganos” linfáticos… y por eso existen </a:t>
            </a:r>
            <a:r>
              <a:rPr lang="es-ES_tradnl" sz="1900" b="1" dirty="0">
                <a:solidFill>
                  <a:srgbClr val="C000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linfomas “Ganglionares” </a:t>
            </a:r>
            <a:r>
              <a:rPr lang="es-ES_tradnl" sz="19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(los que surgen en los ganglios linfáticos) –los más frecuentes-; y </a:t>
            </a:r>
            <a:r>
              <a:rPr lang="es-ES_tradnl" sz="1900" b="1" dirty="0">
                <a:solidFill>
                  <a:srgbClr val="C000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linfomas “</a:t>
            </a:r>
            <a:r>
              <a:rPr lang="es-ES_tradnl" sz="1900" b="1" dirty="0" err="1">
                <a:solidFill>
                  <a:srgbClr val="C000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Extraganglionares</a:t>
            </a:r>
            <a:r>
              <a:rPr lang="es-ES_tradnl" sz="1900" b="1" dirty="0">
                <a:solidFill>
                  <a:srgbClr val="C0000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es-ES_tradnl" sz="19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(que pueden aparecer en cualquier órgano: Tubo digestivo, piel, mama, tiroides, cerebro…)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72400" cy="1143000"/>
          </a:xfrm>
        </p:spPr>
        <p:txBody>
          <a:bodyPr/>
          <a:lstStyle/>
          <a:p>
            <a:r>
              <a:rPr lang="es-ES_tradnl" b="1" dirty="0" smtClean="0"/>
              <a:t>TRATAMIENTO DE PRIMERA LÍNEA</a:t>
            </a:r>
            <a:endParaRPr lang="es-ES" b="1" dirty="0" smtClean="0"/>
          </a:p>
        </p:txBody>
      </p:sp>
      <p:sp>
        <p:nvSpPr>
          <p:cNvPr id="44035" name="2 Marcador de contenido"/>
          <p:cNvSpPr>
            <a:spLocks noGrp="1"/>
          </p:cNvSpPr>
          <p:nvPr>
            <p:ph sz="quarter" idx="1"/>
          </p:nvPr>
        </p:nvSpPr>
        <p:spPr>
          <a:xfrm>
            <a:off x="827088" y="1916113"/>
            <a:ext cx="7772400" cy="2846387"/>
          </a:xfrm>
        </p:spPr>
        <p:txBody>
          <a:bodyPr/>
          <a:lstStyle/>
          <a:p>
            <a:r>
              <a:rPr lang="es-ES_tradnl" sz="2800" b="1" dirty="0" smtClean="0"/>
              <a:t>ESTADIOS AVANZADOS</a:t>
            </a:r>
            <a:r>
              <a:rPr lang="es-ES_tradnl" sz="2800" dirty="0" smtClean="0"/>
              <a:t>: </a:t>
            </a:r>
          </a:p>
          <a:p>
            <a:pPr>
              <a:buFont typeface="Wingdings 2" pitchFamily="18" charset="2"/>
              <a:buNone/>
            </a:pPr>
            <a:endParaRPr lang="es-ES_tradnl" sz="2800" dirty="0" smtClean="0"/>
          </a:p>
          <a:p>
            <a:pPr lvl="1"/>
            <a:r>
              <a:rPr lang="es-ES_tradnl" sz="2800" b="1" dirty="0" smtClean="0">
                <a:solidFill>
                  <a:srgbClr val="7030A0"/>
                </a:solidFill>
              </a:rPr>
              <a:t>Indicación de tratamiento</a:t>
            </a:r>
            <a:r>
              <a:rPr lang="es-ES_tradnl" sz="2800" dirty="0" smtClean="0"/>
              <a:t>: En pacientes asintomáticos y sin factores de riesgo, </a:t>
            </a:r>
            <a:r>
              <a:rPr lang="es-ES_tradnl" sz="2800" dirty="0" smtClean="0"/>
              <a:t>puede ser una opción razonable </a:t>
            </a:r>
            <a:r>
              <a:rPr lang="es-ES_tradnl" sz="2800" dirty="0" smtClean="0"/>
              <a:t>posponer el tratamiento sistémico hasta la progresión de la enfermedad</a:t>
            </a:r>
          </a:p>
          <a:p>
            <a:pPr lvl="1"/>
            <a:r>
              <a:rPr lang="es-ES_tradnl" sz="2800" dirty="0" smtClean="0"/>
              <a:t>Se recomiendan unos criterios para el inicio del tratamiento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47800" y="457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1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endParaRPr lang="es-E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1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endParaRPr lang="es-E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00113" y="1163935"/>
            <a:ext cx="7848600" cy="50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1000"/>
              </a:lnSpc>
              <a:spcBef>
                <a:spcPct val="50000"/>
              </a:spcBef>
              <a:buClr>
                <a:srgbClr val="FF0000"/>
              </a:buClr>
              <a:defRPr/>
            </a:pPr>
            <a:r>
              <a:rPr lang="es-ES" altLang="zh-CN" sz="2800" b="1" dirty="0">
                <a:solidFill>
                  <a:srgbClr val="99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Indicaciones para iniciar </a:t>
            </a:r>
            <a:r>
              <a:rPr lang="es-ES" altLang="zh-CN" sz="2800" b="1" dirty="0" smtClean="0">
                <a:solidFill>
                  <a:srgbClr val="99C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tratamiento (Criterios GELF):</a:t>
            </a:r>
            <a:endParaRPr lang="es-ES" altLang="zh-CN" sz="2400" b="1" dirty="0">
              <a:solidFill>
                <a:srgbClr val="99C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1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s-E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Afectación de ≥ 3 áreas ganglionares, cada una con un tamaño ≥ 3 cm</a:t>
            </a:r>
          </a:p>
          <a:p>
            <a:pPr algn="just">
              <a:lnSpc>
                <a:spcPct val="91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s-E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Cualquier masa de tamaño ≥ 7 cm</a:t>
            </a:r>
          </a:p>
          <a:p>
            <a:pPr algn="just">
              <a:lnSpc>
                <a:spcPct val="91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s-E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Sintomatología </a:t>
            </a:r>
            <a:r>
              <a:rPr lang="es-E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general (Síntomas B</a:t>
            </a:r>
            <a:r>
              <a:rPr lang="es-E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just">
              <a:lnSpc>
                <a:spcPct val="91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s-E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Esplenomegalia</a:t>
            </a:r>
          </a:p>
          <a:p>
            <a:pPr algn="just">
              <a:lnSpc>
                <a:spcPct val="91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s-E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Derrame Pleural o Ascitis</a:t>
            </a:r>
            <a:endParaRPr lang="es-E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1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s-E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altLang="zh-C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Citopenias</a:t>
            </a:r>
            <a:r>
              <a:rPr lang="es-E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por infiltración medular</a:t>
            </a:r>
          </a:p>
          <a:p>
            <a:pPr algn="just">
              <a:lnSpc>
                <a:spcPct val="91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s-E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altLang="zh-C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Leucemización</a:t>
            </a:r>
            <a:endParaRPr lang="es-E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1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s-E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Transformación histológica</a:t>
            </a:r>
          </a:p>
          <a:p>
            <a:pPr algn="just">
              <a:lnSpc>
                <a:spcPct val="91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s-E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altLang="zh-CN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(Preferencia/Insistencia </a:t>
            </a:r>
            <a:r>
              <a:rPr lang="es-ES" altLang="zh-CN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del </a:t>
            </a:r>
            <a:r>
              <a:rPr lang="es-ES" altLang="zh-CN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paciente)</a:t>
            </a:r>
            <a:endParaRPr lang="es-E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83568" y="260648"/>
            <a:ext cx="7956550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buClr>
                <a:srgbClr val="FF0000"/>
              </a:buClr>
              <a:defRPr/>
            </a:pPr>
            <a:r>
              <a:rPr lang="es-ES" sz="2800" b="1" dirty="0">
                <a:solidFill>
                  <a:srgbClr val="0076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LINFOMA FOLICULAR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buClr>
                <a:srgbClr val="FF0000"/>
              </a:buClr>
              <a:defRPr/>
            </a:pPr>
            <a:r>
              <a:rPr lang="es-ES" sz="2800" b="1" dirty="0">
                <a:solidFill>
                  <a:srgbClr val="60C1D0"/>
                </a:solidFill>
                <a:cs typeface="+mn-cs"/>
              </a:rPr>
              <a:t>ENFERMEDAD AVANZADA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491880" y="6226218"/>
            <a:ext cx="4443412" cy="2889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just" eaLnBrk="0" hangingPunct="0">
              <a:lnSpc>
                <a:spcPct val="91000"/>
              </a:lnSpc>
              <a:buClr>
                <a:srgbClr val="FF0000"/>
              </a:buClr>
              <a:defRPr/>
            </a:pPr>
            <a:r>
              <a:rPr lang="fr-F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Brice P, et al. J Clin </a:t>
            </a:r>
            <a:r>
              <a:rPr lang="fr-FR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Oncol</a:t>
            </a:r>
            <a:r>
              <a:rPr lang="fr-F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1997; 15: 1110-1117</a:t>
            </a:r>
            <a:endParaRPr lang="fr-FR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slide_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140968"/>
            <a:ext cx="11303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1 Título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1143000"/>
          </a:xfrm>
        </p:spPr>
        <p:txBody>
          <a:bodyPr/>
          <a:lstStyle/>
          <a:p>
            <a:pPr eaLnBrk="1" hangingPunct="1"/>
            <a:r>
              <a:rPr lang="es-ES_tradnl" b="1" smtClean="0">
                <a:solidFill>
                  <a:srgbClr val="0070C0"/>
                </a:solidFill>
              </a:rPr>
              <a:t>TRATAMIENTO DE PRIMERA LÍNEA</a:t>
            </a:r>
            <a:endParaRPr lang="es-ES" b="1" smtClean="0">
              <a:solidFill>
                <a:srgbClr val="0070C0"/>
              </a:solidFill>
            </a:endParaRPr>
          </a:p>
        </p:txBody>
      </p:sp>
      <p:sp>
        <p:nvSpPr>
          <p:cNvPr id="58372" name="2 Marcador de contenido"/>
          <p:cNvSpPr>
            <a:spLocks noGrp="1"/>
          </p:cNvSpPr>
          <p:nvPr>
            <p:ph sz="quarter" idx="1"/>
          </p:nvPr>
        </p:nvSpPr>
        <p:spPr>
          <a:xfrm>
            <a:off x="827088" y="1916113"/>
            <a:ext cx="7772400" cy="2846387"/>
          </a:xfrm>
        </p:spPr>
        <p:txBody>
          <a:bodyPr/>
          <a:lstStyle/>
          <a:p>
            <a:pPr eaLnBrk="1" hangingPunct="1"/>
            <a:r>
              <a:rPr lang="es-ES_tradnl" b="1" dirty="0" smtClean="0"/>
              <a:t>ESTADIOS AVANZADOS</a:t>
            </a:r>
            <a:r>
              <a:rPr lang="es-ES_tradnl" dirty="0" smtClean="0"/>
              <a:t>: </a:t>
            </a:r>
          </a:p>
          <a:p>
            <a:pPr lvl="1" eaLnBrk="1" hangingPunct="1"/>
            <a:r>
              <a:rPr lang="es-ES_tradnl" sz="3600" b="1" i="1" dirty="0" smtClean="0">
                <a:solidFill>
                  <a:srgbClr val="C00000"/>
                </a:solidFill>
              </a:rPr>
              <a:t>Si se precisa tratamiento: </a:t>
            </a:r>
          </a:p>
          <a:p>
            <a:pPr lvl="1" eaLnBrk="1" hangingPunct="1"/>
            <a:r>
              <a:rPr lang="es-ES_tradnl" sz="3200" b="1" dirty="0" smtClean="0">
                <a:solidFill>
                  <a:srgbClr val="007D9B"/>
                </a:solidFill>
              </a:rPr>
              <a:t>QT + Inmunoterapia (</a:t>
            </a:r>
            <a:r>
              <a:rPr lang="es-ES_tradnl" sz="3200" b="1" dirty="0" err="1" smtClean="0">
                <a:solidFill>
                  <a:srgbClr val="007D9B"/>
                </a:solidFill>
              </a:rPr>
              <a:t>Rituximab</a:t>
            </a:r>
            <a:r>
              <a:rPr lang="es-ES_tradnl" sz="3200" b="1" dirty="0" smtClean="0">
                <a:solidFill>
                  <a:srgbClr val="007D9B"/>
                </a:solidFill>
              </a:rPr>
              <a:t>)</a:t>
            </a:r>
          </a:p>
          <a:p>
            <a:pPr lvl="1" eaLnBrk="1" hangingPunct="1"/>
            <a:r>
              <a:rPr lang="es-ES_tradnl" sz="3200" dirty="0" smtClean="0"/>
              <a:t>No está establecido cuál es el mejor esquema de QT</a:t>
            </a:r>
          </a:p>
          <a:p>
            <a:pPr lvl="2" eaLnBrk="1" hangingPunct="1"/>
            <a:r>
              <a:rPr lang="es-ES_tradnl" sz="2800" dirty="0" smtClean="0"/>
              <a:t>CHOP; CVP; Bendamustina, (</a:t>
            </a:r>
            <a:r>
              <a:rPr lang="es-ES_tradnl" sz="2800" i="1" dirty="0" err="1" smtClean="0"/>
              <a:t>Fludarabina</a:t>
            </a:r>
            <a:r>
              <a:rPr lang="es-ES_tradnl" sz="2800" dirty="0" smtClean="0"/>
              <a:t>)</a:t>
            </a:r>
          </a:p>
          <a:p>
            <a:pPr lvl="2" eaLnBrk="1" hangingPunct="1"/>
            <a:r>
              <a:rPr lang="es-ES_tradnl" sz="2800" dirty="0" smtClean="0"/>
              <a:t>Evitar antraciclinas en pacientes mayores o con cardiopatía</a:t>
            </a:r>
          </a:p>
          <a:p>
            <a:pPr lvl="1" eaLnBrk="1" hangingPunct="1"/>
            <a:r>
              <a:rPr lang="es-ES_tradnl" sz="3200" dirty="0" smtClean="0"/>
              <a:t>Nº de ciclos: 6-8</a:t>
            </a:r>
          </a:p>
          <a:p>
            <a:pPr eaLnBrk="1" hangingPunct="1">
              <a:buFont typeface="Wingdings 2" pitchFamily="18" charset="2"/>
              <a:buNone/>
            </a:pPr>
            <a:endParaRPr lang="es-ES_tradnl" dirty="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b="1" dirty="0" smtClean="0"/>
              <a:t>Tratamiento de 1ª línea: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928813"/>
            <a:ext cx="7772400" cy="2624137"/>
          </a:xfrm>
        </p:spPr>
        <p:txBody>
          <a:bodyPr/>
          <a:lstStyle/>
          <a:p>
            <a:r>
              <a:rPr lang="es-ES" sz="2800" smtClean="0">
                <a:latin typeface="Tahoma" pitchFamily="34" charset="0"/>
              </a:rPr>
              <a:t>La </a:t>
            </a:r>
            <a:r>
              <a:rPr lang="es-ES" sz="2800" b="1" smtClean="0">
                <a:solidFill>
                  <a:srgbClr val="7030A0"/>
                </a:solidFill>
                <a:latin typeface="Tahoma" pitchFamily="34" charset="0"/>
              </a:rPr>
              <a:t>asociación de QT estándar más Rituximab </a:t>
            </a:r>
            <a:r>
              <a:rPr lang="es-ES" sz="2800" smtClean="0">
                <a:latin typeface="Tahoma" pitchFamily="34" charset="0"/>
              </a:rPr>
              <a:t>mejora el índice de respuestas, la supervivencia libre de progresión y la supervivencia global</a:t>
            </a:r>
          </a:p>
          <a:p>
            <a:pPr>
              <a:buFont typeface="Wingdings 2" pitchFamily="18" charset="2"/>
              <a:buNone/>
            </a:pPr>
            <a:endParaRPr lang="es-ES" sz="2800" smtClean="0">
              <a:latin typeface="Tahoma" pitchFamily="34" charset="0"/>
            </a:endParaRPr>
          </a:p>
          <a:p>
            <a:r>
              <a:rPr lang="es-ES" sz="2800" smtClean="0">
                <a:solidFill>
                  <a:srgbClr val="0070C0"/>
                </a:solidFill>
                <a:latin typeface="Tahoma" pitchFamily="34" charset="0"/>
              </a:rPr>
              <a:t>El tratamiento estándar actual debe incluir QT más Rituximab en la 1ª línea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445224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Nat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73238"/>
            <a:ext cx="8424862" cy="1012825"/>
          </a:xfrm>
        </p:spPr>
        <p:txBody>
          <a:bodyPr/>
          <a:lstStyle/>
          <a:p>
            <a:pPr eaLnBrk="1" hangingPunct="1"/>
            <a:r>
              <a:rPr lang="es-ES_tradnl" sz="4600" b="1" dirty="0" smtClean="0"/>
              <a:t>¿Podemos hacer algo después de la Inducción?</a:t>
            </a:r>
            <a:endParaRPr lang="es-ES" sz="4600" b="1" dirty="0" smtClean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42988" y="3573463"/>
            <a:ext cx="69135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 dirty="0" smtClean="0">
                <a:solidFill>
                  <a:srgbClr val="00CCFF"/>
                </a:solidFill>
                <a:latin typeface="Tahoma" pitchFamily="34" charset="0"/>
              </a:rPr>
              <a:t>En los LINFOMAS FOLICULARES, las recaídas son </a:t>
            </a:r>
            <a:r>
              <a:rPr lang="es-ES" sz="3600" b="1" dirty="0" err="1" smtClean="0">
                <a:solidFill>
                  <a:srgbClr val="00CCFF"/>
                </a:solidFill>
                <a:latin typeface="Tahoma" pitchFamily="34" charset="0"/>
              </a:rPr>
              <a:t>frecuenes</a:t>
            </a:r>
            <a:r>
              <a:rPr lang="es-ES" sz="3600" b="1" dirty="0" smtClean="0">
                <a:solidFill>
                  <a:srgbClr val="00CCFF"/>
                </a:solidFill>
                <a:latin typeface="Tahoma" pitchFamily="34" charset="0"/>
              </a:rPr>
              <a:t>…</a:t>
            </a:r>
            <a:endParaRPr lang="es-ES" sz="3600" b="1" dirty="0">
              <a:solidFill>
                <a:srgbClr val="00CCFF"/>
              </a:solidFill>
              <a:latin typeface="Tahoma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395288" y="1484313"/>
            <a:ext cx="8556625" cy="523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de-DE" sz="2800" b="1">
                <a:solidFill>
                  <a:srgbClr val="7030A0"/>
                </a:solidFill>
                <a:latin typeface="Tahoma" pitchFamily="34" charset="0"/>
              </a:rPr>
              <a:t>Consolidación/Mantenimiento en L. Folicular </a:t>
            </a:r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744538" y="4043363"/>
            <a:ext cx="79930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744538" y="3581400"/>
            <a:ext cx="542925" cy="838200"/>
          </a:xfrm>
          <a:prstGeom prst="rect">
            <a:avLst/>
          </a:prstGeom>
          <a:solidFill>
            <a:schemeClr val="tx2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1693863" y="3581400"/>
            <a:ext cx="541337" cy="838200"/>
          </a:xfrm>
          <a:prstGeom prst="rect">
            <a:avLst/>
          </a:prstGeom>
          <a:solidFill>
            <a:schemeClr val="tx2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2641600" y="3581400"/>
            <a:ext cx="541338" cy="838200"/>
          </a:xfrm>
          <a:prstGeom prst="rect">
            <a:avLst/>
          </a:prstGeom>
          <a:solidFill>
            <a:schemeClr val="tx2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>
            <a:off x="3589338" y="3581400"/>
            <a:ext cx="542925" cy="838200"/>
          </a:xfrm>
          <a:prstGeom prst="rect">
            <a:avLst/>
          </a:prstGeom>
          <a:solidFill>
            <a:schemeClr val="tx2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>
            <a:off x="5148263" y="3581400"/>
            <a:ext cx="2844800" cy="457200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0" name="Rectangle 9"/>
          <p:cNvSpPr>
            <a:spLocks noChangeArrowheads="1"/>
          </p:cNvSpPr>
          <p:nvPr/>
        </p:nvSpPr>
        <p:spPr bwMode="auto">
          <a:xfrm>
            <a:off x="5148263" y="4038600"/>
            <a:ext cx="947737" cy="1219200"/>
          </a:xfrm>
          <a:prstGeom prst="rect">
            <a:avLst/>
          </a:prstGeom>
          <a:solidFill>
            <a:schemeClr val="hlink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1625600" y="2617788"/>
            <a:ext cx="2117725" cy="584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de-DE" sz="3200" b="1"/>
              <a:t>Inducción</a:t>
            </a:r>
            <a:endParaRPr lang="de-DE" sz="2400" b="1"/>
          </a:p>
        </p:txBody>
      </p:sp>
      <p:sp>
        <p:nvSpPr>
          <p:cNvPr id="61452" name="Rectangle 11"/>
          <p:cNvSpPr>
            <a:spLocks noChangeArrowheads="1"/>
          </p:cNvSpPr>
          <p:nvPr/>
        </p:nvSpPr>
        <p:spPr bwMode="auto">
          <a:xfrm>
            <a:off x="5411788" y="2362200"/>
            <a:ext cx="3189287" cy="10779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de-DE" sz="3200" b="1"/>
              <a:t>Consolidación/</a:t>
            </a:r>
          </a:p>
          <a:p>
            <a:pPr algn="ctr" defTabSz="762000" eaLnBrk="0" hangingPunct="0"/>
            <a:r>
              <a:rPr lang="de-DE" sz="3200" b="1"/>
              <a:t>Mantenimiento</a:t>
            </a:r>
            <a:endParaRPr lang="de-DE" sz="2400" b="1"/>
          </a:p>
        </p:txBody>
      </p:sp>
      <p:sp>
        <p:nvSpPr>
          <p:cNvPr id="61453" name="Rectangle 12"/>
          <p:cNvSpPr>
            <a:spLocks noChangeArrowheads="1"/>
          </p:cNvSpPr>
          <p:nvPr/>
        </p:nvSpPr>
        <p:spPr bwMode="auto">
          <a:xfrm>
            <a:off x="5286375" y="3571875"/>
            <a:ext cx="2457450" cy="4619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de-DE" sz="2400" b="1"/>
              <a:t>mantenimiento</a:t>
            </a:r>
          </a:p>
        </p:txBody>
      </p:sp>
      <p:sp>
        <p:nvSpPr>
          <p:cNvPr id="61454" name="Rectangle 13"/>
          <p:cNvSpPr>
            <a:spLocks noChangeArrowheads="1"/>
          </p:cNvSpPr>
          <p:nvPr/>
        </p:nvSpPr>
        <p:spPr bwMode="auto">
          <a:xfrm>
            <a:off x="5143500" y="4357688"/>
            <a:ext cx="982663" cy="83026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de-DE" sz="2400" b="1"/>
              <a:t>TASP</a:t>
            </a:r>
          </a:p>
          <a:p>
            <a:pPr defTabSz="762000" eaLnBrk="0" hangingPunct="0"/>
            <a:r>
              <a:rPr lang="de-DE" sz="2400" b="1"/>
              <a:t>RIT</a:t>
            </a:r>
          </a:p>
        </p:txBody>
      </p:sp>
      <p:sp>
        <p:nvSpPr>
          <p:cNvPr id="61455" name="Rectangle 14"/>
          <p:cNvSpPr>
            <a:spLocks noChangeArrowheads="1"/>
          </p:cNvSpPr>
          <p:nvPr/>
        </p:nvSpPr>
        <p:spPr bwMode="auto">
          <a:xfrm>
            <a:off x="5351463" y="5689600"/>
            <a:ext cx="3021012" cy="9540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>
              <a:buFont typeface="Symbol" pitchFamily="18" charset="2"/>
              <a:buChar char="Þ"/>
            </a:pPr>
            <a:r>
              <a:rPr lang="de-DE" sz="2800" b="1" i="1">
                <a:solidFill>
                  <a:schemeClr val="tx2"/>
                </a:solidFill>
              </a:rPr>
              <a:t>Enfermedad</a:t>
            </a:r>
          </a:p>
          <a:p>
            <a:pPr defTabSz="762000" eaLnBrk="0" hangingPunct="0"/>
            <a:r>
              <a:rPr lang="de-DE" sz="2800" b="1" i="1">
                <a:solidFill>
                  <a:schemeClr val="tx2"/>
                </a:solidFill>
              </a:rPr>
              <a:t>Mínima Residual</a:t>
            </a:r>
          </a:p>
        </p:txBody>
      </p:sp>
      <p:sp>
        <p:nvSpPr>
          <p:cNvPr id="61456" name="Rectangle 15"/>
          <p:cNvSpPr>
            <a:spLocks noChangeArrowheads="1"/>
          </p:cNvSpPr>
          <p:nvPr/>
        </p:nvSpPr>
        <p:spPr bwMode="auto">
          <a:xfrm>
            <a:off x="285750" y="5643563"/>
            <a:ext cx="4043363" cy="5238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de-DE" sz="2800" b="1" i="1">
                <a:solidFill>
                  <a:schemeClr val="tx2"/>
                </a:solidFill>
              </a:rPr>
              <a:t>=&gt;  Máxima Respuesta</a:t>
            </a:r>
          </a:p>
        </p:txBody>
      </p:sp>
      <p:sp>
        <p:nvSpPr>
          <p:cNvPr id="61457" name="Line 16"/>
          <p:cNvSpPr>
            <a:spLocks noChangeShapeType="1"/>
          </p:cNvSpPr>
          <p:nvPr/>
        </p:nvSpPr>
        <p:spPr bwMode="auto">
          <a:xfrm>
            <a:off x="4605338" y="2286000"/>
            <a:ext cx="0" cy="3406775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458" name="Text Box 17"/>
          <p:cNvSpPr txBox="1">
            <a:spLocks noChangeArrowheads="1"/>
          </p:cNvSpPr>
          <p:nvPr/>
        </p:nvSpPr>
        <p:spPr bwMode="auto">
          <a:xfrm>
            <a:off x="881063" y="4875213"/>
            <a:ext cx="3463925" cy="46196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de-DE" sz="2400" b="1"/>
              <a:t>Quimio-Inmunoterapia</a:t>
            </a:r>
            <a:endParaRPr lang="de-DE" sz="320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2 Marcador de contenido"/>
          <p:cNvSpPr>
            <a:spLocks noGrp="1"/>
          </p:cNvSpPr>
          <p:nvPr>
            <p:ph sz="quarter" idx="1"/>
          </p:nvPr>
        </p:nvSpPr>
        <p:spPr>
          <a:xfrm>
            <a:off x="395288" y="1844675"/>
            <a:ext cx="8497887" cy="2846388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s-ES_tradnl" b="1" dirty="0" smtClean="0">
                <a:solidFill>
                  <a:srgbClr val="0070C0"/>
                </a:solidFill>
              </a:rPr>
              <a:t>TRATAMIENTO POST-INDUCCION: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s-ES_tradnl" sz="2600" dirty="0" smtClean="0"/>
              <a:t>En pacientes que alcanzan Respuesta Completa o Parcial con la inducción: </a:t>
            </a:r>
            <a:r>
              <a:rPr lang="es-ES_tradnl" sz="2600" b="1" dirty="0" smtClean="0">
                <a:solidFill>
                  <a:srgbClr val="7030A0"/>
                </a:solidFill>
              </a:rPr>
              <a:t>MANTENIMIENTO</a:t>
            </a:r>
            <a:r>
              <a:rPr lang="es-ES_tradnl" sz="2600" dirty="0" smtClean="0"/>
              <a:t> con </a:t>
            </a:r>
            <a:r>
              <a:rPr lang="es-ES_tradnl" sz="2600" b="1" dirty="0" err="1" smtClean="0">
                <a:solidFill>
                  <a:schemeClr val="accent2">
                    <a:lumMod val="50000"/>
                  </a:schemeClr>
                </a:solidFill>
              </a:rPr>
              <a:t>Rituximab</a:t>
            </a:r>
            <a:r>
              <a:rPr lang="es-ES_tradnl" sz="2600" dirty="0" smtClean="0"/>
              <a:t> (1 dosis cada 2 meses x 2 años); mejora la SLP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s-ES_tradnl" sz="2600" dirty="0" err="1" smtClean="0"/>
              <a:t>Interferón</a:t>
            </a:r>
            <a:r>
              <a:rPr lang="es-ES_tradnl" sz="2600" dirty="0" smtClean="0"/>
              <a:t> (en desuso)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s-ES_tradnl" sz="2600" b="1" dirty="0" err="1" smtClean="0">
                <a:solidFill>
                  <a:schemeClr val="accent2">
                    <a:lumMod val="50000"/>
                  </a:schemeClr>
                </a:solidFill>
              </a:rPr>
              <a:t>Radioinmunoterapia</a:t>
            </a:r>
            <a:r>
              <a:rPr lang="es-ES_tradnl" sz="2600" dirty="0" smtClean="0"/>
              <a:t>: Puede estar indicada en algunos casos; aumenta la SLP; dudas en pacientes tratados con QT-</a:t>
            </a:r>
            <a:r>
              <a:rPr lang="es-ES_tradnl" sz="2600" dirty="0" err="1" smtClean="0"/>
              <a:t>Rituximab</a:t>
            </a:r>
            <a:endParaRPr lang="es-ES_tradnl" sz="2600" dirty="0" smtClean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s-ES_tradnl" sz="2600" b="1" dirty="0" smtClean="0">
                <a:solidFill>
                  <a:schemeClr val="accent2">
                    <a:lumMod val="50000"/>
                  </a:schemeClr>
                </a:solidFill>
              </a:rPr>
              <a:t>QT intensiva </a:t>
            </a:r>
            <a:r>
              <a:rPr lang="es-ES_tradnl" sz="2600" dirty="0" smtClean="0"/>
              <a:t>con soporte de TASP: No se ha demostrado su utilidad; no debe hacerse fuera de ensayos clínicos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0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78812" cy="833438"/>
          </a:xfrm>
        </p:spPr>
        <p:txBody>
          <a:bodyPr anchor="t"/>
          <a:lstStyle/>
          <a:p>
            <a:pPr eaLnBrk="1" hangingPunct="1"/>
            <a:r>
              <a:rPr lang="en-GB" b="1" smtClean="0">
                <a:latin typeface="Tahoma" pitchFamily="34" charset="0"/>
                <a:cs typeface="Tahoma" pitchFamily="34" charset="0"/>
              </a:rPr>
              <a:t>Estudio PRIMA: Mantenimiento</a:t>
            </a:r>
            <a:endParaRPr lang="en-US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7587" name="Rectangle 61"/>
          <p:cNvSpPr>
            <a:spLocks noGrp="1" noChangeArrowheads="1"/>
          </p:cNvSpPr>
          <p:nvPr>
            <p:ph type="body" idx="1"/>
          </p:nvPr>
        </p:nvSpPr>
        <p:spPr>
          <a:xfrm>
            <a:off x="396875" y="1268413"/>
            <a:ext cx="8747125" cy="49006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El 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tratamiento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mantenimiento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con 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Rituximab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reduce el 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riesgo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progresión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en un 50%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51050" y="3716338"/>
            <a:ext cx="2032000" cy="989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stratified HR=0.50 95% CI 0.39; 0.64</a:t>
            </a:r>
          </a:p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&lt;.0001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895475" y="2417763"/>
            <a:ext cx="0" cy="2522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789113" y="4876800"/>
            <a:ext cx="5341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809750" y="2428875"/>
            <a:ext cx="80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809750" y="2916238"/>
            <a:ext cx="80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806575" y="3408363"/>
            <a:ext cx="77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1806575" y="3897313"/>
            <a:ext cx="93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1809750" y="4386263"/>
            <a:ext cx="90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2640013" y="4883150"/>
            <a:ext cx="0" cy="5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3386138" y="4884738"/>
            <a:ext cx="0" cy="53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4132263" y="4883150"/>
            <a:ext cx="0" cy="58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4878388" y="4876800"/>
            <a:ext cx="0" cy="58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5624513" y="4879975"/>
            <a:ext cx="0" cy="5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6370638" y="4876800"/>
            <a:ext cx="0" cy="57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3784600" y="5305425"/>
            <a:ext cx="1344613" cy="19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 (months)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5994400" y="2698750"/>
            <a:ext cx="2620963" cy="5397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600">
                <a:solidFill>
                  <a:srgbClr val="EF7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Rituximab maintenance</a:t>
            </a:r>
          </a:p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600">
                <a:solidFill>
                  <a:srgbClr val="EF7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N=505</a:t>
            </a:r>
            <a:endParaRPr lang="en-US" sz="1600">
              <a:solidFill>
                <a:srgbClr val="EF74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6759575" y="3309938"/>
            <a:ext cx="1423988" cy="5397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Observation</a:t>
            </a:r>
          </a:p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N=513</a:t>
            </a:r>
            <a:endParaRPr lang="en-US" sz="16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2578100" y="5002213"/>
            <a:ext cx="114300" cy="19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38" name="Text Box 23"/>
          <p:cNvSpPr txBox="1">
            <a:spLocks noChangeArrowheads="1"/>
          </p:cNvSpPr>
          <p:nvPr/>
        </p:nvSpPr>
        <p:spPr bwMode="auto">
          <a:xfrm>
            <a:off x="1827213" y="5002213"/>
            <a:ext cx="114300" cy="19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39" name="Text Box 24"/>
          <p:cNvSpPr txBox="1">
            <a:spLocks noChangeArrowheads="1"/>
          </p:cNvSpPr>
          <p:nvPr/>
        </p:nvSpPr>
        <p:spPr bwMode="auto">
          <a:xfrm>
            <a:off x="3270250" y="5002213"/>
            <a:ext cx="228600" cy="19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40" name="Text Box 25"/>
          <p:cNvSpPr txBox="1">
            <a:spLocks noChangeArrowheads="1"/>
          </p:cNvSpPr>
          <p:nvPr/>
        </p:nvSpPr>
        <p:spPr bwMode="auto">
          <a:xfrm>
            <a:off x="4019550" y="5002213"/>
            <a:ext cx="228600" cy="19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41" name="Text Box 26"/>
          <p:cNvSpPr txBox="1">
            <a:spLocks noChangeArrowheads="1"/>
          </p:cNvSpPr>
          <p:nvPr/>
        </p:nvSpPr>
        <p:spPr bwMode="auto">
          <a:xfrm>
            <a:off x="4768850" y="5002213"/>
            <a:ext cx="228600" cy="19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24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42" name="Text Box 27"/>
          <p:cNvSpPr txBox="1">
            <a:spLocks noChangeArrowheads="1"/>
          </p:cNvSpPr>
          <p:nvPr/>
        </p:nvSpPr>
        <p:spPr bwMode="auto">
          <a:xfrm>
            <a:off x="5502275" y="5002213"/>
            <a:ext cx="228600" cy="19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43" name="Text Box 28"/>
          <p:cNvSpPr txBox="1">
            <a:spLocks noChangeArrowheads="1"/>
          </p:cNvSpPr>
          <p:nvPr/>
        </p:nvSpPr>
        <p:spPr bwMode="auto">
          <a:xfrm>
            <a:off x="6262688" y="5002213"/>
            <a:ext cx="228600" cy="19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36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44" name="Text Box 30"/>
          <p:cNvSpPr txBox="1">
            <a:spLocks noChangeArrowheads="1"/>
          </p:cNvSpPr>
          <p:nvPr/>
        </p:nvSpPr>
        <p:spPr bwMode="auto">
          <a:xfrm rot="-5400000">
            <a:off x="228600" y="3579813"/>
            <a:ext cx="1908175" cy="19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Progression-free rate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45" name="Text Box 31"/>
          <p:cNvSpPr txBox="1">
            <a:spLocks noChangeArrowheads="1"/>
          </p:cNvSpPr>
          <p:nvPr/>
        </p:nvSpPr>
        <p:spPr bwMode="auto">
          <a:xfrm>
            <a:off x="1492250" y="2816225"/>
            <a:ext cx="293688" cy="19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0.8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46" name="Text Box 32"/>
          <p:cNvSpPr txBox="1">
            <a:spLocks noChangeArrowheads="1"/>
          </p:cNvSpPr>
          <p:nvPr/>
        </p:nvSpPr>
        <p:spPr bwMode="auto">
          <a:xfrm>
            <a:off x="1492250" y="3305175"/>
            <a:ext cx="293688" cy="19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0.6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47" name="Text Box 33"/>
          <p:cNvSpPr txBox="1">
            <a:spLocks noChangeArrowheads="1"/>
          </p:cNvSpPr>
          <p:nvPr/>
        </p:nvSpPr>
        <p:spPr bwMode="auto">
          <a:xfrm>
            <a:off x="1492250" y="3794125"/>
            <a:ext cx="293688" cy="19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0.4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48" name="Text Box 34"/>
          <p:cNvSpPr txBox="1">
            <a:spLocks noChangeArrowheads="1"/>
          </p:cNvSpPr>
          <p:nvPr/>
        </p:nvSpPr>
        <p:spPr bwMode="auto">
          <a:xfrm>
            <a:off x="1492250" y="4278313"/>
            <a:ext cx="293688" cy="19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0.2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49" name="Text Box 35"/>
          <p:cNvSpPr txBox="1">
            <a:spLocks noChangeArrowheads="1"/>
          </p:cNvSpPr>
          <p:nvPr/>
        </p:nvSpPr>
        <p:spPr bwMode="auto">
          <a:xfrm>
            <a:off x="1639888" y="4772025"/>
            <a:ext cx="114300" cy="19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50" name="Text Box 36"/>
          <p:cNvSpPr txBox="1">
            <a:spLocks noChangeArrowheads="1"/>
          </p:cNvSpPr>
          <p:nvPr/>
        </p:nvSpPr>
        <p:spPr bwMode="auto">
          <a:xfrm>
            <a:off x="1492250" y="2330450"/>
            <a:ext cx="293688" cy="1952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1.0</a:t>
            </a: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51" name="Freeform 37"/>
          <p:cNvSpPr>
            <a:spLocks/>
          </p:cNvSpPr>
          <p:nvPr/>
        </p:nvSpPr>
        <p:spPr bwMode="auto">
          <a:xfrm>
            <a:off x="1892300" y="2432050"/>
            <a:ext cx="5176838" cy="1223963"/>
          </a:xfrm>
          <a:custGeom>
            <a:avLst/>
            <a:gdLst>
              <a:gd name="T0" fmla="*/ 4702521 w 3438"/>
              <a:gd name="T1" fmla="*/ 1223963 h 1022"/>
              <a:gd name="T2" fmla="*/ 4294457 w 3438"/>
              <a:gd name="T3" fmla="*/ 1089830 h 1022"/>
              <a:gd name="T4" fmla="*/ 3958670 w 3438"/>
              <a:gd name="T5" fmla="*/ 1041925 h 1022"/>
              <a:gd name="T6" fmla="*/ 3838209 w 3438"/>
              <a:gd name="T7" fmla="*/ 1022764 h 1022"/>
              <a:gd name="T8" fmla="*/ 3753886 w 3438"/>
              <a:gd name="T9" fmla="*/ 994021 h 1022"/>
              <a:gd name="T10" fmla="*/ 3546089 w 3438"/>
              <a:gd name="T11" fmla="*/ 955697 h 1022"/>
              <a:gd name="T12" fmla="*/ 3454237 w 3438"/>
              <a:gd name="T13" fmla="*/ 936535 h 1022"/>
              <a:gd name="T14" fmla="*/ 3275051 w 3438"/>
              <a:gd name="T15" fmla="*/ 917374 h 1022"/>
              <a:gd name="T16" fmla="*/ 3214820 w 3438"/>
              <a:gd name="T17" fmla="*/ 907793 h 1022"/>
              <a:gd name="T18" fmla="*/ 3142543 w 3438"/>
              <a:gd name="T19" fmla="*/ 850307 h 1022"/>
              <a:gd name="T20" fmla="*/ 3010035 w 3438"/>
              <a:gd name="T21" fmla="*/ 840726 h 1022"/>
              <a:gd name="T22" fmla="*/ 2915171 w 3438"/>
              <a:gd name="T23" fmla="*/ 821564 h 1022"/>
              <a:gd name="T24" fmla="*/ 2842894 w 3438"/>
              <a:gd name="T25" fmla="*/ 802402 h 1022"/>
              <a:gd name="T26" fmla="*/ 2758571 w 3438"/>
              <a:gd name="T27" fmla="*/ 754498 h 1022"/>
              <a:gd name="T28" fmla="*/ 2674248 w 3438"/>
              <a:gd name="T29" fmla="*/ 744917 h 1022"/>
              <a:gd name="T30" fmla="*/ 2639615 w 3438"/>
              <a:gd name="T31" fmla="*/ 707791 h 1022"/>
              <a:gd name="T32" fmla="*/ 2326415 w 3438"/>
              <a:gd name="T33" fmla="*/ 698210 h 1022"/>
              <a:gd name="T34" fmla="*/ 2219505 w 3438"/>
              <a:gd name="T35" fmla="*/ 688629 h 1022"/>
              <a:gd name="T36" fmla="*/ 2171321 w 3438"/>
              <a:gd name="T37" fmla="*/ 650305 h 1022"/>
              <a:gd name="T38" fmla="*/ 2062905 w 3438"/>
              <a:gd name="T39" fmla="*/ 611982 h 1022"/>
              <a:gd name="T40" fmla="*/ 1990628 w 3438"/>
              <a:gd name="T41" fmla="*/ 583239 h 1022"/>
              <a:gd name="T42" fmla="*/ 1895765 w 3438"/>
              <a:gd name="T43" fmla="*/ 564077 h 1022"/>
              <a:gd name="T44" fmla="*/ 1811442 w 3438"/>
              <a:gd name="T45" fmla="*/ 544915 h 1022"/>
              <a:gd name="T46" fmla="*/ 1715073 w 3438"/>
              <a:gd name="T47" fmla="*/ 535334 h 1022"/>
              <a:gd name="T48" fmla="*/ 1642796 w 3438"/>
              <a:gd name="T49" fmla="*/ 516172 h 1022"/>
              <a:gd name="T50" fmla="*/ 1572024 w 3438"/>
              <a:gd name="T51" fmla="*/ 497010 h 1022"/>
              <a:gd name="T52" fmla="*/ 1559978 w 3438"/>
              <a:gd name="T53" fmla="*/ 477849 h 1022"/>
              <a:gd name="T54" fmla="*/ 1439516 w 3438"/>
              <a:gd name="T55" fmla="*/ 401201 h 1022"/>
              <a:gd name="T56" fmla="*/ 1343147 w 3438"/>
              <a:gd name="T57" fmla="*/ 362878 h 1022"/>
              <a:gd name="T58" fmla="*/ 1200099 w 3438"/>
              <a:gd name="T59" fmla="*/ 314973 h 1022"/>
              <a:gd name="T60" fmla="*/ 1115776 w 3438"/>
              <a:gd name="T61" fmla="*/ 305392 h 1022"/>
              <a:gd name="T62" fmla="*/ 1019407 w 3438"/>
              <a:gd name="T63" fmla="*/ 267068 h 1022"/>
              <a:gd name="T64" fmla="*/ 864312 w 3438"/>
              <a:gd name="T65" fmla="*/ 247906 h 1022"/>
              <a:gd name="T66" fmla="*/ 792035 w 3438"/>
              <a:gd name="T67" fmla="*/ 219164 h 1022"/>
              <a:gd name="T68" fmla="*/ 743850 w 3438"/>
              <a:gd name="T69" fmla="*/ 200002 h 1022"/>
              <a:gd name="T70" fmla="*/ 683620 w 3438"/>
              <a:gd name="T71" fmla="*/ 172457 h 1022"/>
              <a:gd name="T72" fmla="*/ 659527 w 3438"/>
              <a:gd name="T73" fmla="*/ 153295 h 1022"/>
              <a:gd name="T74" fmla="*/ 599297 w 3438"/>
              <a:gd name="T75" fmla="*/ 143714 h 1022"/>
              <a:gd name="T76" fmla="*/ 564664 w 3438"/>
              <a:gd name="T77" fmla="*/ 134133 h 1022"/>
              <a:gd name="T78" fmla="*/ 528525 w 3438"/>
              <a:gd name="T79" fmla="*/ 114971 h 1022"/>
              <a:gd name="T80" fmla="*/ 504433 w 3438"/>
              <a:gd name="T81" fmla="*/ 76647 h 1022"/>
              <a:gd name="T82" fmla="*/ 444202 w 3438"/>
              <a:gd name="T83" fmla="*/ 76647 h 1022"/>
              <a:gd name="T84" fmla="*/ 396018 w 3438"/>
              <a:gd name="T85" fmla="*/ 76647 h 1022"/>
              <a:gd name="T86" fmla="*/ 371925 w 3438"/>
              <a:gd name="T87" fmla="*/ 57486 h 1022"/>
              <a:gd name="T88" fmla="*/ 180692 w 3438"/>
              <a:gd name="T89" fmla="*/ 28743 h 1022"/>
              <a:gd name="T90" fmla="*/ 120462 w 3438"/>
              <a:gd name="T91" fmla="*/ 9581 h 1022"/>
              <a:gd name="T92" fmla="*/ 60231 w 3438"/>
              <a:gd name="T93" fmla="*/ 9581 h 1022"/>
              <a:gd name="T94" fmla="*/ 36138 w 3438"/>
              <a:gd name="T95" fmla="*/ 0 h 102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438"/>
              <a:gd name="T145" fmla="*/ 0 h 1022"/>
              <a:gd name="T146" fmla="*/ 3438 w 3438"/>
              <a:gd name="T147" fmla="*/ 1022 h 102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438" h="1022">
                <a:moveTo>
                  <a:pt x="3438" y="1021"/>
                </a:moveTo>
                <a:lnTo>
                  <a:pt x="3123" y="1022"/>
                </a:lnTo>
                <a:lnTo>
                  <a:pt x="3123" y="910"/>
                </a:lnTo>
                <a:lnTo>
                  <a:pt x="2852" y="910"/>
                </a:lnTo>
                <a:lnTo>
                  <a:pt x="2852" y="870"/>
                </a:lnTo>
                <a:lnTo>
                  <a:pt x="2629" y="870"/>
                </a:lnTo>
                <a:lnTo>
                  <a:pt x="2613" y="854"/>
                </a:lnTo>
                <a:lnTo>
                  <a:pt x="2549" y="854"/>
                </a:lnTo>
                <a:lnTo>
                  <a:pt x="2533" y="830"/>
                </a:lnTo>
                <a:lnTo>
                  <a:pt x="2493" y="830"/>
                </a:lnTo>
                <a:lnTo>
                  <a:pt x="2461" y="798"/>
                </a:lnTo>
                <a:lnTo>
                  <a:pt x="2355" y="798"/>
                </a:lnTo>
                <a:lnTo>
                  <a:pt x="2326" y="785"/>
                </a:lnTo>
                <a:lnTo>
                  <a:pt x="2294" y="782"/>
                </a:lnTo>
                <a:lnTo>
                  <a:pt x="2238" y="774"/>
                </a:lnTo>
                <a:lnTo>
                  <a:pt x="2175" y="766"/>
                </a:lnTo>
                <a:lnTo>
                  <a:pt x="2159" y="758"/>
                </a:lnTo>
                <a:lnTo>
                  <a:pt x="2135" y="758"/>
                </a:lnTo>
                <a:lnTo>
                  <a:pt x="2119" y="742"/>
                </a:lnTo>
                <a:lnTo>
                  <a:pt x="2087" y="710"/>
                </a:lnTo>
                <a:lnTo>
                  <a:pt x="2071" y="702"/>
                </a:lnTo>
                <a:lnTo>
                  <a:pt x="1999" y="702"/>
                </a:lnTo>
                <a:lnTo>
                  <a:pt x="1991" y="694"/>
                </a:lnTo>
                <a:lnTo>
                  <a:pt x="1936" y="686"/>
                </a:lnTo>
                <a:lnTo>
                  <a:pt x="1920" y="678"/>
                </a:lnTo>
                <a:lnTo>
                  <a:pt x="1888" y="670"/>
                </a:lnTo>
                <a:lnTo>
                  <a:pt x="1888" y="654"/>
                </a:lnTo>
                <a:lnTo>
                  <a:pt x="1832" y="630"/>
                </a:lnTo>
                <a:lnTo>
                  <a:pt x="1824" y="622"/>
                </a:lnTo>
                <a:lnTo>
                  <a:pt x="1776" y="622"/>
                </a:lnTo>
                <a:lnTo>
                  <a:pt x="1776" y="599"/>
                </a:lnTo>
                <a:lnTo>
                  <a:pt x="1753" y="591"/>
                </a:lnTo>
                <a:lnTo>
                  <a:pt x="1745" y="583"/>
                </a:lnTo>
                <a:lnTo>
                  <a:pt x="1545" y="583"/>
                </a:lnTo>
                <a:lnTo>
                  <a:pt x="1545" y="575"/>
                </a:lnTo>
                <a:lnTo>
                  <a:pt x="1474" y="575"/>
                </a:lnTo>
                <a:lnTo>
                  <a:pt x="1450" y="551"/>
                </a:lnTo>
                <a:lnTo>
                  <a:pt x="1442" y="543"/>
                </a:lnTo>
                <a:lnTo>
                  <a:pt x="1394" y="527"/>
                </a:lnTo>
                <a:lnTo>
                  <a:pt x="1370" y="511"/>
                </a:lnTo>
                <a:lnTo>
                  <a:pt x="1346" y="495"/>
                </a:lnTo>
                <a:lnTo>
                  <a:pt x="1322" y="487"/>
                </a:lnTo>
                <a:lnTo>
                  <a:pt x="1283" y="471"/>
                </a:lnTo>
                <a:lnTo>
                  <a:pt x="1259" y="471"/>
                </a:lnTo>
                <a:lnTo>
                  <a:pt x="1219" y="463"/>
                </a:lnTo>
                <a:lnTo>
                  <a:pt x="1203" y="455"/>
                </a:lnTo>
                <a:lnTo>
                  <a:pt x="1171" y="447"/>
                </a:lnTo>
                <a:lnTo>
                  <a:pt x="1139" y="447"/>
                </a:lnTo>
                <a:lnTo>
                  <a:pt x="1091" y="439"/>
                </a:lnTo>
                <a:lnTo>
                  <a:pt x="1091" y="431"/>
                </a:lnTo>
                <a:lnTo>
                  <a:pt x="1068" y="431"/>
                </a:lnTo>
                <a:lnTo>
                  <a:pt x="1044" y="415"/>
                </a:lnTo>
                <a:lnTo>
                  <a:pt x="1036" y="407"/>
                </a:lnTo>
                <a:lnTo>
                  <a:pt x="1036" y="399"/>
                </a:lnTo>
                <a:lnTo>
                  <a:pt x="1028" y="399"/>
                </a:lnTo>
                <a:lnTo>
                  <a:pt x="956" y="335"/>
                </a:lnTo>
                <a:lnTo>
                  <a:pt x="956" y="327"/>
                </a:lnTo>
                <a:lnTo>
                  <a:pt x="892" y="303"/>
                </a:lnTo>
                <a:lnTo>
                  <a:pt x="845" y="295"/>
                </a:lnTo>
                <a:lnTo>
                  <a:pt x="797" y="263"/>
                </a:lnTo>
                <a:lnTo>
                  <a:pt x="765" y="255"/>
                </a:lnTo>
                <a:lnTo>
                  <a:pt x="741" y="255"/>
                </a:lnTo>
                <a:lnTo>
                  <a:pt x="733" y="247"/>
                </a:lnTo>
                <a:lnTo>
                  <a:pt x="677" y="223"/>
                </a:lnTo>
                <a:lnTo>
                  <a:pt x="614" y="215"/>
                </a:lnTo>
                <a:lnTo>
                  <a:pt x="574" y="207"/>
                </a:lnTo>
                <a:lnTo>
                  <a:pt x="542" y="199"/>
                </a:lnTo>
                <a:lnTo>
                  <a:pt x="526" y="183"/>
                </a:lnTo>
                <a:lnTo>
                  <a:pt x="510" y="183"/>
                </a:lnTo>
                <a:lnTo>
                  <a:pt x="494" y="167"/>
                </a:lnTo>
                <a:lnTo>
                  <a:pt x="486" y="167"/>
                </a:lnTo>
                <a:lnTo>
                  <a:pt x="454" y="144"/>
                </a:lnTo>
                <a:lnTo>
                  <a:pt x="454" y="136"/>
                </a:lnTo>
                <a:lnTo>
                  <a:pt x="438" y="128"/>
                </a:lnTo>
                <a:lnTo>
                  <a:pt x="422" y="128"/>
                </a:lnTo>
                <a:lnTo>
                  <a:pt x="398" y="120"/>
                </a:lnTo>
                <a:lnTo>
                  <a:pt x="383" y="120"/>
                </a:lnTo>
                <a:lnTo>
                  <a:pt x="375" y="112"/>
                </a:lnTo>
                <a:lnTo>
                  <a:pt x="367" y="96"/>
                </a:lnTo>
                <a:lnTo>
                  <a:pt x="351" y="96"/>
                </a:lnTo>
                <a:lnTo>
                  <a:pt x="335" y="88"/>
                </a:lnTo>
                <a:lnTo>
                  <a:pt x="335" y="64"/>
                </a:lnTo>
                <a:lnTo>
                  <a:pt x="319" y="64"/>
                </a:lnTo>
                <a:lnTo>
                  <a:pt x="295" y="64"/>
                </a:lnTo>
                <a:lnTo>
                  <a:pt x="271" y="64"/>
                </a:lnTo>
                <a:lnTo>
                  <a:pt x="263" y="64"/>
                </a:lnTo>
                <a:lnTo>
                  <a:pt x="255" y="56"/>
                </a:lnTo>
                <a:lnTo>
                  <a:pt x="247" y="48"/>
                </a:lnTo>
                <a:lnTo>
                  <a:pt x="152" y="24"/>
                </a:lnTo>
                <a:lnTo>
                  <a:pt x="120" y="24"/>
                </a:lnTo>
                <a:lnTo>
                  <a:pt x="104" y="16"/>
                </a:lnTo>
                <a:lnTo>
                  <a:pt x="80" y="8"/>
                </a:lnTo>
                <a:lnTo>
                  <a:pt x="56" y="8"/>
                </a:lnTo>
                <a:lnTo>
                  <a:pt x="40" y="8"/>
                </a:lnTo>
                <a:lnTo>
                  <a:pt x="32" y="8"/>
                </a:ln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52" name="Freeform 38"/>
          <p:cNvSpPr>
            <a:spLocks/>
          </p:cNvSpPr>
          <p:nvPr/>
        </p:nvSpPr>
        <p:spPr bwMode="auto">
          <a:xfrm>
            <a:off x="1892300" y="2432050"/>
            <a:ext cx="4860925" cy="696913"/>
          </a:xfrm>
          <a:custGeom>
            <a:avLst/>
            <a:gdLst>
              <a:gd name="T0" fmla="*/ 36141 w 3228"/>
              <a:gd name="T1" fmla="*/ 0 h 583"/>
              <a:gd name="T2" fmla="*/ 120469 w 3228"/>
              <a:gd name="T3" fmla="*/ 9563 h 583"/>
              <a:gd name="T4" fmla="*/ 192750 w 3228"/>
              <a:gd name="T5" fmla="*/ 19126 h 583"/>
              <a:gd name="T6" fmla="*/ 299667 w 3228"/>
              <a:gd name="T7" fmla="*/ 38253 h 583"/>
              <a:gd name="T8" fmla="*/ 371948 w 3228"/>
              <a:gd name="T9" fmla="*/ 57379 h 583"/>
              <a:gd name="T10" fmla="*/ 396042 w 3228"/>
              <a:gd name="T11" fmla="*/ 76505 h 583"/>
              <a:gd name="T12" fmla="*/ 504464 w 3228"/>
              <a:gd name="T13" fmla="*/ 86068 h 583"/>
              <a:gd name="T14" fmla="*/ 564699 w 3228"/>
              <a:gd name="T15" fmla="*/ 105194 h 583"/>
              <a:gd name="T16" fmla="*/ 611380 w 3228"/>
              <a:gd name="T17" fmla="*/ 124321 h 583"/>
              <a:gd name="T18" fmla="*/ 695709 w 3228"/>
              <a:gd name="T19" fmla="*/ 124321 h 583"/>
              <a:gd name="T20" fmla="*/ 731849 w 3228"/>
              <a:gd name="T21" fmla="*/ 143447 h 583"/>
              <a:gd name="T22" fmla="*/ 755943 w 3228"/>
              <a:gd name="T23" fmla="*/ 181699 h 583"/>
              <a:gd name="T24" fmla="*/ 792084 w 3228"/>
              <a:gd name="T25" fmla="*/ 199630 h 583"/>
              <a:gd name="T26" fmla="*/ 1019469 w 3228"/>
              <a:gd name="T27" fmla="*/ 199630 h 583"/>
              <a:gd name="T28" fmla="*/ 1176079 w 3228"/>
              <a:gd name="T29" fmla="*/ 218757 h 583"/>
              <a:gd name="T30" fmla="*/ 1212220 w 3228"/>
              <a:gd name="T31" fmla="*/ 237883 h 583"/>
              <a:gd name="T32" fmla="*/ 1391417 w 3228"/>
              <a:gd name="T33" fmla="*/ 237883 h 583"/>
              <a:gd name="T34" fmla="*/ 1463699 w 3228"/>
              <a:gd name="T35" fmla="*/ 257009 h 583"/>
              <a:gd name="T36" fmla="*/ 1548027 w 3228"/>
              <a:gd name="T37" fmla="*/ 285698 h 583"/>
              <a:gd name="T38" fmla="*/ 1618803 w 3228"/>
              <a:gd name="T39" fmla="*/ 295262 h 583"/>
              <a:gd name="T40" fmla="*/ 1751319 w 3228"/>
              <a:gd name="T41" fmla="*/ 304825 h 583"/>
              <a:gd name="T42" fmla="*/ 1799506 w 3228"/>
              <a:gd name="T43" fmla="*/ 323951 h 583"/>
              <a:gd name="T44" fmla="*/ 2075079 w 3228"/>
              <a:gd name="T45" fmla="*/ 323951 h 583"/>
              <a:gd name="T46" fmla="*/ 2099173 w 3228"/>
              <a:gd name="T47" fmla="*/ 343077 h 583"/>
              <a:gd name="T48" fmla="*/ 2207595 w 3228"/>
              <a:gd name="T49" fmla="*/ 362203 h 583"/>
              <a:gd name="T50" fmla="*/ 2422933 w 3228"/>
              <a:gd name="T51" fmla="*/ 371767 h 583"/>
              <a:gd name="T52" fmla="*/ 2662365 w 3228"/>
              <a:gd name="T53" fmla="*/ 381330 h 583"/>
              <a:gd name="T54" fmla="*/ 2722600 w 3228"/>
              <a:gd name="T55" fmla="*/ 410019 h 583"/>
              <a:gd name="T56" fmla="*/ 2867163 w 3228"/>
              <a:gd name="T57" fmla="*/ 419582 h 583"/>
              <a:gd name="T58" fmla="*/ 2963538 w 3228"/>
              <a:gd name="T59" fmla="*/ 438708 h 583"/>
              <a:gd name="T60" fmla="*/ 3237605 w 3228"/>
              <a:gd name="T61" fmla="*/ 473375 h 583"/>
              <a:gd name="T62" fmla="*/ 3394215 w 3228"/>
              <a:gd name="T63" fmla="*/ 496087 h 583"/>
              <a:gd name="T64" fmla="*/ 3418309 w 3228"/>
              <a:gd name="T65" fmla="*/ 505650 h 583"/>
              <a:gd name="T66" fmla="*/ 3586965 w 3228"/>
              <a:gd name="T67" fmla="*/ 515213 h 583"/>
              <a:gd name="T68" fmla="*/ 3647200 w 3228"/>
              <a:gd name="T69" fmla="*/ 534340 h 583"/>
              <a:gd name="T70" fmla="*/ 3886632 w 3228"/>
              <a:gd name="T71" fmla="*/ 563029 h 583"/>
              <a:gd name="T72" fmla="*/ 4101970 w 3228"/>
              <a:gd name="T73" fmla="*/ 591718 h 583"/>
              <a:gd name="T74" fmla="*/ 4473918 w 3228"/>
              <a:gd name="T75" fmla="*/ 696913 h 58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28"/>
              <a:gd name="T115" fmla="*/ 0 h 583"/>
              <a:gd name="T116" fmla="*/ 3228 w 3228"/>
              <a:gd name="T117" fmla="*/ 583 h 58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28" h="583">
                <a:moveTo>
                  <a:pt x="0" y="0"/>
                </a:moveTo>
                <a:lnTo>
                  <a:pt x="24" y="0"/>
                </a:lnTo>
                <a:lnTo>
                  <a:pt x="32" y="8"/>
                </a:lnTo>
                <a:lnTo>
                  <a:pt x="80" y="8"/>
                </a:lnTo>
                <a:lnTo>
                  <a:pt x="104" y="16"/>
                </a:lnTo>
                <a:lnTo>
                  <a:pt x="128" y="16"/>
                </a:lnTo>
                <a:lnTo>
                  <a:pt x="175" y="32"/>
                </a:lnTo>
                <a:lnTo>
                  <a:pt x="199" y="32"/>
                </a:lnTo>
                <a:lnTo>
                  <a:pt x="215" y="40"/>
                </a:lnTo>
                <a:lnTo>
                  <a:pt x="247" y="48"/>
                </a:lnTo>
                <a:lnTo>
                  <a:pt x="255" y="56"/>
                </a:lnTo>
                <a:lnTo>
                  <a:pt x="263" y="64"/>
                </a:lnTo>
                <a:lnTo>
                  <a:pt x="335" y="64"/>
                </a:lnTo>
                <a:lnTo>
                  <a:pt x="335" y="72"/>
                </a:lnTo>
                <a:lnTo>
                  <a:pt x="375" y="72"/>
                </a:lnTo>
                <a:lnTo>
                  <a:pt x="375" y="88"/>
                </a:lnTo>
                <a:lnTo>
                  <a:pt x="390" y="96"/>
                </a:lnTo>
                <a:lnTo>
                  <a:pt x="406" y="104"/>
                </a:lnTo>
                <a:lnTo>
                  <a:pt x="446" y="104"/>
                </a:lnTo>
                <a:lnTo>
                  <a:pt x="462" y="104"/>
                </a:lnTo>
                <a:lnTo>
                  <a:pt x="470" y="112"/>
                </a:lnTo>
                <a:lnTo>
                  <a:pt x="486" y="120"/>
                </a:lnTo>
                <a:lnTo>
                  <a:pt x="494" y="128"/>
                </a:lnTo>
                <a:lnTo>
                  <a:pt x="502" y="152"/>
                </a:lnTo>
                <a:lnTo>
                  <a:pt x="526" y="152"/>
                </a:lnTo>
                <a:lnTo>
                  <a:pt x="526" y="167"/>
                </a:lnTo>
                <a:lnTo>
                  <a:pt x="645" y="167"/>
                </a:lnTo>
                <a:lnTo>
                  <a:pt x="677" y="167"/>
                </a:lnTo>
                <a:lnTo>
                  <a:pt x="773" y="167"/>
                </a:lnTo>
                <a:lnTo>
                  <a:pt x="781" y="183"/>
                </a:lnTo>
                <a:lnTo>
                  <a:pt x="805" y="183"/>
                </a:lnTo>
                <a:lnTo>
                  <a:pt x="805" y="199"/>
                </a:lnTo>
                <a:lnTo>
                  <a:pt x="852" y="199"/>
                </a:lnTo>
                <a:lnTo>
                  <a:pt x="924" y="199"/>
                </a:lnTo>
                <a:lnTo>
                  <a:pt x="924" y="215"/>
                </a:lnTo>
                <a:lnTo>
                  <a:pt x="972" y="215"/>
                </a:lnTo>
                <a:lnTo>
                  <a:pt x="972" y="239"/>
                </a:lnTo>
                <a:lnTo>
                  <a:pt x="1028" y="239"/>
                </a:lnTo>
                <a:lnTo>
                  <a:pt x="1060" y="239"/>
                </a:lnTo>
                <a:lnTo>
                  <a:pt x="1075" y="247"/>
                </a:lnTo>
                <a:lnTo>
                  <a:pt x="1155" y="247"/>
                </a:lnTo>
                <a:lnTo>
                  <a:pt x="1163" y="255"/>
                </a:lnTo>
                <a:lnTo>
                  <a:pt x="1195" y="255"/>
                </a:lnTo>
                <a:lnTo>
                  <a:pt x="1195" y="271"/>
                </a:lnTo>
                <a:lnTo>
                  <a:pt x="1291" y="271"/>
                </a:lnTo>
                <a:lnTo>
                  <a:pt x="1378" y="271"/>
                </a:lnTo>
                <a:lnTo>
                  <a:pt x="1378" y="279"/>
                </a:lnTo>
                <a:lnTo>
                  <a:pt x="1394" y="287"/>
                </a:lnTo>
                <a:lnTo>
                  <a:pt x="1426" y="295"/>
                </a:lnTo>
                <a:lnTo>
                  <a:pt x="1466" y="303"/>
                </a:lnTo>
                <a:lnTo>
                  <a:pt x="1490" y="311"/>
                </a:lnTo>
                <a:lnTo>
                  <a:pt x="1609" y="311"/>
                </a:lnTo>
                <a:lnTo>
                  <a:pt x="1609" y="319"/>
                </a:lnTo>
                <a:lnTo>
                  <a:pt x="1768" y="319"/>
                </a:lnTo>
                <a:lnTo>
                  <a:pt x="1768" y="343"/>
                </a:lnTo>
                <a:lnTo>
                  <a:pt x="1808" y="343"/>
                </a:lnTo>
                <a:lnTo>
                  <a:pt x="1864" y="343"/>
                </a:lnTo>
                <a:lnTo>
                  <a:pt x="1904" y="351"/>
                </a:lnTo>
                <a:lnTo>
                  <a:pt x="1904" y="367"/>
                </a:lnTo>
                <a:lnTo>
                  <a:pt x="1968" y="367"/>
                </a:lnTo>
                <a:lnTo>
                  <a:pt x="1991" y="383"/>
                </a:lnTo>
                <a:lnTo>
                  <a:pt x="2150" y="396"/>
                </a:lnTo>
                <a:lnTo>
                  <a:pt x="2254" y="399"/>
                </a:lnTo>
                <a:lnTo>
                  <a:pt x="2254" y="415"/>
                </a:lnTo>
                <a:lnTo>
                  <a:pt x="2270" y="415"/>
                </a:lnTo>
                <a:lnTo>
                  <a:pt x="2270" y="423"/>
                </a:lnTo>
                <a:lnTo>
                  <a:pt x="2368" y="422"/>
                </a:lnTo>
                <a:lnTo>
                  <a:pt x="2382" y="431"/>
                </a:lnTo>
                <a:lnTo>
                  <a:pt x="2414" y="431"/>
                </a:lnTo>
                <a:lnTo>
                  <a:pt x="2422" y="447"/>
                </a:lnTo>
                <a:lnTo>
                  <a:pt x="2581" y="447"/>
                </a:lnTo>
                <a:lnTo>
                  <a:pt x="2581" y="471"/>
                </a:lnTo>
                <a:lnTo>
                  <a:pt x="2724" y="471"/>
                </a:lnTo>
                <a:lnTo>
                  <a:pt x="2724" y="495"/>
                </a:lnTo>
                <a:lnTo>
                  <a:pt x="2971" y="495"/>
                </a:lnTo>
                <a:lnTo>
                  <a:pt x="2971" y="583"/>
                </a:lnTo>
                <a:lnTo>
                  <a:pt x="3228" y="580"/>
                </a:lnTo>
              </a:path>
            </a:pathLst>
          </a:custGeom>
          <a:noFill/>
          <a:ln w="28575">
            <a:solidFill>
              <a:srgbClr val="EF741D"/>
            </a:solidFill>
            <a:round/>
            <a:headEnd/>
            <a:tailEnd/>
          </a:ln>
        </p:spPr>
        <p:txBody>
          <a:bodyPr/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53" name="Text Box 39"/>
          <p:cNvSpPr txBox="1">
            <a:spLocks noChangeArrowheads="1"/>
          </p:cNvSpPr>
          <p:nvPr/>
        </p:nvSpPr>
        <p:spPr bwMode="auto">
          <a:xfrm>
            <a:off x="4879975" y="2473325"/>
            <a:ext cx="7286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82%</a:t>
            </a:r>
          </a:p>
        </p:txBody>
      </p:sp>
      <p:sp>
        <p:nvSpPr>
          <p:cNvPr id="9254" name="Text Box 40"/>
          <p:cNvSpPr txBox="1">
            <a:spLocks noChangeArrowheads="1"/>
          </p:cNvSpPr>
          <p:nvPr/>
        </p:nvSpPr>
        <p:spPr bwMode="auto">
          <a:xfrm>
            <a:off x="4905375" y="3479800"/>
            <a:ext cx="7286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66%</a:t>
            </a:r>
          </a:p>
        </p:txBody>
      </p:sp>
      <p:sp>
        <p:nvSpPr>
          <p:cNvPr id="9255" name="Line 41"/>
          <p:cNvSpPr>
            <a:spLocks noChangeShapeType="1"/>
          </p:cNvSpPr>
          <p:nvPr/>
        </p:nvSpPr>
        <p:spPr bwMode="auto">
          <a:xfrm flipV="1">
            <a:off x="4878388" y="2851150"/>
            <a:ext cx="0" cy="20764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56" name="Text Box 42"/>
          <p:cNvSpPr txBox="1">
            <a:spLocks noChangeArrowheads="1"/>
          </p:cNvSpPr>
          <p:nvPr/>
        </p:nvSpPr>
        <p:spPr bwMode="auto">
          <a:xfrm>
            <a:off x="760413" y="5391150"/>
            <a:ext cx="1346200" cy="196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Patients at risk</a:t>
            </a:r>
          </a:p>
        </p:txBody>
      </p:sp>
      <p:sp>
        <p:nvSpPr>
          <p:cNvPr id="9257" name="Text Box 43"/>
          <p:cNvSpPr txBox="1">
            <a:spLocks noChangeArrowheads="1"/>
          </p:cNvSpPr>
          <p:nvPr/>
        </p:nvSpPr>
        <p:spPr bwMode="auto">
          <a:xfrm>
            <a:off x="1739900" y="5678488"/>
            <a:ext cx="293688" cy="168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200">
                <a:solidFill>
                  <a:srgbClr val="EF7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505</a:t>
            </a:r>
          </a:p>
        </p:txBody>
      </p:sp>
      <p:sp>
        <p:nvSpPr>
          <p:cNvPr id="9258" name="Text Box 44"/>
          <p:cNvSpPr txBox="1">
            <a:spLocks noChangeArrowheads="1"/>
          </p:cNvSpPr>
          <p:nvPr/>
        </p:nvSpPr>
        <p:spPr bwMode="auto">
          <a:xfrm>
            <a:off x="1739900" y="5908675"/>
            <a:ext cx="293688" cy="168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513</a:t>
            </a:r>
          </a:p>
        </p:txBody>
      </p:sp>
      <p:sp>
        <p:nvSpPr>
          <p:cNvPr id="9259" name="Text Box 45"/>
          <p:cNvSpPr txBox="1">
            <a:spLocks noChangeArrowheads="1"/>
          </p:cNvSpPr>
          <p:nvPr/>
        </p:nvSpPr>
        <p:spPr bwMode="auto">
          <a:xfrm>
            <a:off x="2490788" y="5678488"/>
            <a:ext cx="293687" cy="168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200">
                <a:solidFill>
                  <a:srgbClr val="EF7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472</a:t>
            </a:r>
          </a:p>
        </p:txBody>
      </p:sp>
      <p:sp>
        <p:nvSpPr>
          <p:cNvPr id="9260" name="Text Box 46"/>
          <p:cNvSpPr txBox="1">
            <a:spLocks noChangeArrowheads="1"/>
          </p:cNvSpPr>
          <p:nvPr/>
        </p:nvSpPr>
        <p:spPr bwMode="auto">
          <a:xfrm>
            <a:off x="3238500" y="5678488"/>
            <a:ext cx="293688" cy="168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200">
                <a:solidFill>
                  <a:srgbClr val="EF7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443</a:t>
            </a:r>
          </a:p>
        </p:txBody>
      </p:sp>
      <p:sp>
        <p:nvSpPr>
          <p:cNvPr id="9261" name="Text Box 47"/>
          <p:cNvSpPr txBox="1">
            <a:spLocks noChangeArrowheads="1"/>
          </p:cNvSpPr>
          <p:nvPr/>
        </p:nvSpPr>
        <p:spPr bwMode="auto">
          <a:xfrm>
            <a:off x="3987800" y="5678488"/>
            <a:ext cx="293688" cy="168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200">
                <a:solidFill>
                  <a:srgbClr val="EF7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336</a:t>
            </a:r>
          </a:p>
        </p:txBody>
      </p:sp>
      <p:sp>
        <p:nvSpPr>
          <p:cNvPr id="9262" name="Text Box 48"/>
          <p:cNvSpPr txBox="1">
            <a:spLocks noChangeArrowheads="1"/>
          </p:cNvSpPr>
          <p:nvPr/>
        </p:nvSpPr>
        <p:spPr bwMode="auto">
          <a:xfrm>
            <a:off x="4737100" y="5678488"/>
            <a:ext cx="293688" cy="168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200">
                <a:solidFill>
                  <a:srgbClr val="EF7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230</a:t>
            </a:r>
          </a:p>
        </p:txBody>
      </p:sp>
      <p:sp>
        <p:nvSpPr>
          <p:cNvPr id="9263" name="Text Box 49"/>
          <p:cNvSpPr txBox="1">
            <a:spLocks noChangeArrowheads="1"/>
          </p:cNvSpPr>
          <p:nvPr/>
        </p:nvSpPr>
        <p:spPr bwMode="auto">
          <a:xfrm>
            <a:off x="5470525" y="5678488"/>
            <a:ext cx="293688" cy="168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200">
                <a:solidFill>
                  <a:srgbClr val="EF7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103</a:t>
            </a:r>
          </a:p>
        </p:txBody>
      </p:sp>
      <p:sp>
        <p:nvSpPr>
          <p:cNvPr id="9264" name="Text Box 50"/>
          <p:cNvSpPr txBox="1">
            <a:spLocks noChangeArrowheads="1"/>
          </p:cNvSpPr>
          <p:nvPr/>
        </p:nvSpPr>
        <p:spPr bwMode="auto">
          <a:xfrm>
            <a:off x="6278563" y="5678488"/>
            <a:ext cx="196850" cy="168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200">
                <a:solidFill>
                  <a:srgbClr val="EF74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</a:t>
            </a:r>
          </a:p>
        </p:txBody>
      </p:sp>
      <p:sp>
        <p:nvSpPr>
          <p:cNvPr id="9265" name="Text Box 51"/>
          <p:cNvSpPr txBox="1">
            <a:spLocks noChangeArrowheads="1"/>
          </p:cNvSpPr>
          <p:nvPr/>
        </p:nvSpPr>
        <p:spPr bwMode="auto">
          <a:xfrm>
            <a:off x="2490788" y="5908675"/>
            <a:ext cx="293687" cy="168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469</a:t>
            </a:r>
          </a:p>
        </p:txBody>
      </p:sp>
      <p:sp>
        <p:nvSpPr>
          <p:cNvPr id="9266" name="Text Box 52"/>
          <p:cNvSpPr txBox="1">
            <a:spLocks noChangeArrowheads="1"/>
          </p:cNvSpPr>
          <p:nvPr/>
        </p:nvSpPr>
        <p:spPr bwMode="auto">
          <a:xfrm>
            <a:off x="3238500" y="5908675"/>
            <a:ext cx="293688" cy="168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411</a:t>
            </a:r>
          </a:p>
        </p:txBody>
      </p:sp>
      <p:sp>
        <p:nvSpPr>
          <p:cNvPr id="9267" name="Text Box 53"/>
          <p:cNvSpPr txBox="1">
            <a:spLocks noChangeArrowheads="1"/>
          </p:cNvSpPr>
          <p:nvPr/>
        </p:nvSpPr>
        <p:spPr bwMode="auto">
          <a:xfrm>
            <a:off x="3987800" y="5907088"/>
            <a:ext cx="293688" cy="168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289</a:t>
            </a:r>
          </a:p>
        </p:txBody>
      </p:sp>
      <p:sp>
        <p:nvSpPr>
          <p:cNvPr id="9268" name="Text Box 54"/>
          <p:cNvSpPr txBox="1">
            <a:spLocks noChangeArrowheads="1"/>
          </p:cNvSpPr>
          <p:nvPr/>
        </p:nvSpPr>
        <p:spPr bwMode="auto">
          <a:xfrm>
            <a:off x="4737100" y="5907088"/>
            <a:ext cx="293688" cy="168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195</a:t>
            </a:r>
          </a:p>
        </p:txBody>
      </p:sp>
      <p:sp>
        <p:nvSpPr>
          <p:cNvPr id="9269" name="Text Box 55"/>
          <p:cNvSpPr txBox="1">
            <a:spLocks noChangeArrowheads="1"/>
          </p:cNvSpPr>
          <p:nvPr/>
        </p:nvSpPr>
        <p:spPr bwMode="auto">
          <a:xfrm>
            <a:off x="5518150" y="5907088"/>
            <a:ext cx="196850" cy="168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82</a:t>
            </a:r>
          </a:p>
        </p:txBody>
      </p:sp>
      <p:sp>
        <p:nvSpPr>
          <p:cNvPr id="9270" name="Text Box 56"/>
          <p:cNvSpPr txBox="1">
            <a:spLocks noChangeArrowheads="1"/>
          </p:cNvSpPr>
          <p:nvPr/>
        </p:nvSpPr>
        <p:spPr bwMode="auto">
          <a:xfrm>
            <a:off x="6278563" y="5907088"/>
            <a:ext cx="196850" cy="168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fontAlgn="auto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n-GB" sz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</a:t>
            </a:r>
          </a:p>
        </p:txBody>
      </p:sp>
      <p:sp>
        <p:nvSpPr>
          <p:cNvPr id="55351" name="19 CuadroTexto"/>
          <p:cNvSpPr txBox="1">
            <a:spLocks noChangeArrowheads="1"/>
          </p:cNvSpPr>
          <p:nvPr/>
        </p:nvSpPr>
        <p:spPr bwMode="auto">
          <a:xfrm>
            <a:off x="1331913" y="6381750"/>
            <a:ext cx="68405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1000"/>
              </a:lnSpc>
              <a:buClr>
                <a:srgbClr val="FF0000"/>
              </a:buClr>
            </a:pPr>
            <a:r>
              <a:rPr lang="es-ES" sz="1400" i="1">
                <a:solidFill>
                  <a:srgbClr val="C00000"/>
                </a:solidFill>
                <a:latin typeface="Constantia" pitchFamily="18" charset="0"/>
              </a:rPr>
              <a:t>Salles G. Lancet 2011; 377: 42-51</a:t>
            </a:r>
            <a:endParaRPr lang="es-ES" i="1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445224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waterfal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iapositiva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2" descr="zeva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628775"/>
            <a:ext cx="26162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3" descr="200571619349img_061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076700"/>
            <a:ext cx="27368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4" descr="Bexxar produc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6700"/>
            <a:ext cx="3389313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4787900" y="2133600"/>
            <a:ext cx="3995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70C0"/>
                </a:solidFill>
                <a:latin typeface="Tahoma" pitchFamily="34" charset="0"/>
              </a:rPr>
              <a:t>RADIOINMUNOTERAPIA EN LINFOMAS</a:t>
            </a:r>
          </a:p>
        </p:txBody>
      </p:sp>
      <p:sp>
        <p:nvSpPr>
          <p:cNvPr id="64519" name="Text Box 6"/>
          <p:cNvSpPr txBox="1">
            <a:spLocks noChangeArrowheads="1"/>
          </p:cNvSpPr>
          <p:nvPr/>
        </p:nvSpPr>
        <p:spPr bwMode="auto">
          <a:xfrm>
            <a:off x="1116013" y="6237288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hlink"/>
                </a:solidFill>
                <a:latin typeface="Tahoma" pitchFamily="34" charset="0"/>
              </a:rPr>
              <a:t>ZEVALIN </a:t>
            </a:r>
            <a:r>
              <a:rPr lang="en-US" sz="2000" b="1">
                <a:solidFill>
                  <a:schemeClr val="hlink"/>
                </a:solidFill>
                <a:latin typeface="Tahoma" pitchFamily="34" charset="0"/>
              </a:rPr>
              <a:t>®</a:t>
            </a:r>
          </a:p>
        </p:txBody>
      </p:sp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4932363" y="616585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hlink"/>
                </a:solidFill>
              </a:rPr>
              <a:t>BEXXAR </a:t>
            </a:r>
            <a:r>
              <a:rPr lang="en-US" sz="2000" b="1">
                <a:solidFill>
                  <a:schemeClr val="hlink"/>
                </a:solidFill>
              </a:rPr>
              <a:t>®</a:t>
            </a:r>
            <a:endParaRPr lang="es-ES" sz="2000"/>
          </a:p>
        </p:txBody>
      </p:sp>
      <p:cxnSp>
        <p:nvCxnSpPr>
          <p:cNvPr id="10" name="9 Conector recto"/>
          <p:cNvCxnSpPr/>
          <p:nvPr/>
        </p:nvCxnSpPr>
        <p:spPr>
          <a:xfrm flipV="1">
            <a:off x="4211638" y="3644900"/>
            <a:ext cx="4176712" cy="25923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 flipV="1">
            <a:off x="4859338" y="3573463"/>
            <a:ext cx="3600450" cy="28082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60648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64275" y="3465513"/>
            <a:ext cx="1368425" cy="1547812"/>
            <a:chOff x="3787" y="1798"/>
            <a:chExt cx="862" cy="9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787" y="1911"/>
              <a:ext cx="862" cy="862"/>
              <a:chOff x="3787" y="1911"/>
              <a:chExt cx="862" cy="862"/>
            </a:xfrm>
          </p:grpSpPr>
          <p:sp>
            <p:nvSpPr>
              <p:cNvPr id="65677" name="Oval 4"/>
              <p:cNvSpPr>
                <a:spLocks noChangeArrowheads="1"/>
              </p:cNvSpPr>
              <p:nvPr/>
            </p:nvSpPr>
            <p:spPr bwMode="auto">
              <a:xfrm>
                <a:off x="3787" y="1911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96AAA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678" name="Oval 5"/>
              <p:cNvSpPr>
                <a:spLocks noChangeArrowheads="1"/>
              </p:cNvSpPr>
              <p:nvPr/>
            </p:nvSpPr>
            <p:spPr bwMode="auto">
              <a:xfrm>
                <a:off x="3969" y="2092"/>
                <a:ext cx="499" cy="50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679" name="Text Box 6"/>
              <p:cNvSpPr txBox="1">
                <a:spLocks noChangeArrowheads="1"/>
              </p:cNvSpPr>
              <p:nvPr/>
            </p:nvSpPr>
            <p:spPr bwMode="auto">
              <a:xfrm>
                <a:off x="3945" y="2217"/>
                <a:ext cx="54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2000" b="1">
                    <a:solidFill>
                      <a:srgbClr val="FFFFCC"/>
                    </a:solidFill>
                    <a:latin typeface="Comic Sans MS" pitchFamily="66" charset="0"/>
                  </a:rPr>
                  <a:t>Cel-B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4037" y="1798"/>
              <a:ext cx="363" cy="222"/>
              <a:chOff x="4037" y="1798"/>
              <a:chExt cx="363" cy="222"/>
            </a:xfrm>
          </p:grpSpPr>
          <p:sp>
            <p:nvSpPr>
              <p:cNvPr id="65675" name="AutoShape 8"/>
              <p:cNvSpPr>
                <a:spLocks noChangeArrowheads="1"/>
              </p:cNvSpPr>
              <p:nvPr/>
            </p:nvSpPr>
            <p:spPr bwMode="auto">
              <a:xfrm>
                <a:off x="4037" y="1798"/>
                <a:ext cx="363" cy="204"/>
              </a:xfrm>
              <a:prstGeom prst="triangle">
                <a:avLst>
                  <a:gd name="adj" fmla="val 50000"/>
                </a:avLst>
              </a:prstGeom>
              <a:solidFill>
                <a:srgbClr val="CC99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676" name="Text Box 9"/>
              <p:cNvSpPr txBox="1">
                <a:spLocks noChangeArrowheads="1"/>
              </p:cNvSpPr>
              <p:nvPr/>
            </p:nvSpPr>
            <p:spPr bwMode="auto">
              <a:xfrm rot="61362">
                <a:off x="4058" y="1866"/>
                <a:ext cx="32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1000" b="1">
                    <a:solidFill>
                      <a:schemeClr val="bg1"/>
                    </a:solidFill>
                    <a:latin typeface="Comic Sans MS" pitchFamily="66" charset="0"/>
                  </a:rPr>
                  <a:t>CD20</a:t>
                </a:r>
              </a:p>
            </p:txBody>
          </p:sp>
        </p:grp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189163" y="2744788"/>
            <a:ext cx="738187" cy="790575"/>
            <a:chOff x="3982" y="723"/>
            <a:chExt cx="465" cy="498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242" y="723"/>
              <a:ext cx="205" cy="498"/>
              <a:chOff x="4242" y="723"/>
              <a:chExt cx="205" cy="498"/>
            </a:xfrm>
          </p:grpSpPr>
          <p:sp>
            <p:nvSpPr>
              <p:cNvPr id="65670" name="Line 12"/>
              <p:cNvSpPr>
                <a:spLocks noChangeShapeType="1"/>
              </p:cNvSpPr>
              <p:nvPr/>
            </p:nvSpPr>
            <p:spPr bwMode="auto">
              <a:xfrm>
                <a:off x="4242" y="1067"/>
                <a:ext cx="153" cy="154"/>
              </a:xfrm>
              <a:prstGeom prst="line">
                <a:avLst/>
              </a:prstGeom>
              <a:noFill/>
              <a:ln w="444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671" name="Line 13"/>
              <p:cNvSpPr>
                <a:spLocks noChangeShapeType="1"/>
              </p:cNvSpPr>
              <p:nvPr/>
            </p:nvSpPr>
            <p:spPr bwMode="auto">
              <a:xfrm flipH="1">
                <a:off x="4242" y="723"/>
                <a:ext cx="0" cy="358"/>
              </a:xfrm>
              <a:prstGeom prst="line">
                <a:avLst/>
              </a:prstGeom>
              <a:noFill/>
              <a:ln w="444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672" name="Line 14"/>
              <p:cNvSpPr>
                <a:spLocks noChangeShapeType="1"/>
              </p:cNvSpPr>
              <p:nvPr/>
            </p:nvSpPr>
            <p:spPr bwMode="auto">
              <a:xfrm>
                <a:off x="4294" y="1051"/>
                <a:ext cx="153" cy="154"/>
              </a:xfrm>
              <a:prstGeom prst="line">
                <a:avLst/>
              </a:prstGeom>
              <a:noFill/>
              <a:ln w="444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flipH="1">
              <a:off x="3982" y="723"/>
              <a:ext cx="205" cy="498"/>
              <a:chOff x="4242" y="723"/>
              <a:chExt cx="205" cy="498"/>
            </a:xfrm>
          </p:grpSpPr>
          <p:sp>
            <p:nvSpPr>
              <p:cNvPr id="65667" name="Line 16"/>
              <p:cNvSpPr>
                <a:spLocks noChangeShapeType="1"/>
              </p:cNvSpPr>
              <p:nvPr/>
            </p:nvSpPr>
            <p:spPr bwMode="auto">
              <a:xfrm>
                <a:off x="4242" y="1067"/>
                <a:ext cx="153" cy="154"/>
              </a:xfrm>
              <a:prstGeom prst="line">
                <a:avLst/>
              </a:prstGeom>
              <a:noFill/>
              <a:ln w="444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668" name="Line 17"/>
              <p:cNvSpPr>
                <a:spLocks noChangeShapeType="1"/>
              </p:cNvSpPr>
              <p:nvPr/>
            </p:nvSpPr>
            <p:spPr bwMode="auto">
              <a:xfrm flipH="1">
                <a:off x="4242" y="723"/>
                <a:ext cx="0" cy="358"/>
              </a:xfrm>
              <a:prstGeom prst="line">
                <a:avLst/>
              </a:prstGeom>
              <a:noFill/>
              <a:ln w="444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5669" name="Line 18"/>
              <p:cNvSpPr>
                <a:spLocks noChangeShapeType="1"/>
              </p:cNvSpPr>
              <p:nvPr/>
            </p:nvSpPr>
            <p:spPr bwMode="auto">
              <a:xfrm>
                <a:off x="4294" y="1051"/>
                <a:ext cx="153" cy="154"/>
              </a:xfrm>
              <a:prstGeom prst="line">
                <a:avLst/>
              </a:prstGeom>
              <a:noFill/>
              <a:ln w="444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873250" y="3465513"/>
            <a:ext cx="1368425" cy="1547812"/>
            <a:chOff x="1157" y="1911"/>
            <a:chExt cx="862" cy="975"/>
          </a:xfrm>
        </p:grpSpPr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1157" y="2024"/>
              <a:ext cx="862" cy="862"/>
              <a:chOff x="4037" y="822"/>
              <a:chExt cx="862" cy="862"/>
            </a:xfrm>
          </p:grpSpPr>
          <p:grpSp>
            <p:nvGrpSpPr>
              <p:cNvPr id="10" name="Group 21"/>
              <p:cNvGrpSpPr>
                <a:grpSpLocks/>
              </p:cNvGrpSpPr>
              <p:nvPr/>
            </p:nvGrpSpPr>
            <p:grpSpPr bwMode="auto">
              <a:xfrm>
                <a:off x="4037" y="822"/>
                <a:ext cx="862" cy="862"/>
                <a:chOff x="4037" y="822"/>
                <a:chExt cx="862" cy="862"/>
              </a:xfrm>
            </p:grpSpPr>
            <p:sp>
              <p:nvSpPr>
                <p:cNvPr id="65663" name="Oval 22"/>
                <p:cNvSpPr>
                  <a:spLocks noChangeArrowheads="1"/>
                </p:cNvSpPr>
                <p:nvPr/>
              </p:nvSpPr>
              <p:spPr bwMode="auto">
                <a:xfrm>
                  <a:off x="4037" y="822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rgbClr val="96AAA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5664" name="Oval 23"/>
                <p:cNvSpPr>
                  <a:spLocks noChangeArrowheads="1"/>
                </p:cNvSpPr>
                <p:nvPr/>
              </p:nvSpPr>
              <p:spPr bwMode="auto">
                <a:xfrm>
                  <a:off x="4219" y="1004"/>
                  <a:ext cx="499" cy="5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65662" name="Text Box 24"/>
              <p:cNvSpPr txBox="1">
                <a:spLocks noChangeArrowheads="1"/>
              </p:cNvSpPr>
              <p:nvPr/>
            </p:nvSpPr>
            <p:spPr bwMode="auto">
              <a:xfrm>
                <a:off x="4195" y="1128"/>
                <a:ext cx="54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2000" b="1">
                    <a:solidFill>
                      <a:srgbClr val="FFFFCC"/>
                    </a:solidFill>
                    <a:latin typeface="Comic Sans MS" pitchFamily="66" charset="0"/>
                  </a:rPr>
                  <a:t>Cel-B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1407" y="1911"/>
              <a:ext cx="363" cy="222"/>
              <a:chOff x="4287" y="709"/>
              <a:chExt cx="363" cy="222"/>
            </a:xfrm>
          </p:grpSpPr>
          <p:sp>
            <p:nvSpPr>
              <p:cNvPr id="65659" name="AutoShape 26"/>
              <p:cNvSpPr>
                <a:spLocks noChangeArrowheads="1"/>
              </p:cNvSpPr>
              <p:nvPr/>
            </p:nvSpPr>
            <p:spPr bwMode="auto">
              <a:xfrm>
                <a:off x="4287" y="709"/>
                <a:ext cx="363" cy="204"/>
              </a:xfrm>
              <a:prstGeom prst="triangle">
                <a:avLst>
                  <a:gd name="adj" fmla="val 50000"/>
                </a:avLst>
              </a:prstGeom>
              <a:solidFill>
                <a:srgbClr val="CC990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660" name="Text Box 27"/>
              <p:cNvSpPr txBox="1">
                <a:spLocks noChangeArrowheads="1"/>
              </p:cNvSpPr>
              <p:nvPr/>
            </p:nvSpPr>
            <p:spPr bwMode="auto">
              <a:xfrm rot="61362">
                <a:off x="4308" y="777"/>
                <a:ext cx="32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1000" b="1">
                    <a:solidFill>
                      <a:schemeClr val="bg1"/>
                    </a:solidFill>
                    <a:latin typeface="Comic Sans MS" pitchFamily="66" charset="0"/>
                  </a:rPr>
                  <a:t>CD20</a:t>
                </a:r>
              </a:p>
            </p:txBody>
          </p:sp>
        </p:grp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684213" y="4760913"/>
            <a:ext cx="1368425" cy="1368425"/>
            <a:chOff x="4694" y="1661"/>
            <a:chExt cx="862" cy="862"/>
          </a:xfrm>
        </p:grpSpPr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4694" y="1661"/>
              <a:ext cx="862" cy="862"/>
              <a:chOff x="4037" y="822"/>
              <a:chExt cx="862" cy="862"/>
            </a:xfrm>
          </p:grpSpPr>
          <p:sp>
            <p:nvSpPr>
              <p:cNvPr id="65655" name="Oval 30"/>
              <p:cNvSpPr>
                <a:spLocks noChangeArrowheads="1"/>
              </p:cNvSpPr>
              <p:nvPr/>
            </p:nvSpPr>
            <p:spPr bwMode="auto">
              <a:xfrm>
                <a:off x="4037" y="822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96AAA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656" name="Oval 31"/>
              <p:cNvSpPr>
                <a:spLocks noChangeArrowheads="1"/>
              </p:cNvSpPr>
              <p:nvPr/>
            </p:nvSpPr>
            <p:spPr bwMode="auto">
              <a:xfrm>
                <a:off x="4219" y="1004"/>
                <a:ext cx="499" cy="50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65654" name="Text Box 32"/>
            <p:cNvSpPr txBox="1">
              <a:spLocks noChangeArrowheads="1"/>
            </p:cNvSpPr>
            <p:nvPr/>
          </p:nvSpPr>
          <p:spPr bwMode="auto">
            <a:xfrm>
              <a:off x="4852" y="1967"/>
              <a:ext cx="5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000" b="1">
                  <a:solidFill>
                    <a:srgbClr val="FFFFCC"/>
                  </a:solidFill>
                  <a:latin typeface="Comic Sans MS" pitchFamily="66" charset="0"/>
                </a:rPr>
                <a:t>Cel-B</a:t>
              </a:r>
            </a:p>
          </p:txBody>
        </p:sp>
      </p:grp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7416800" y="4760913"/>
            <a:ext cx="1368425" cy="1368425"/>
            <a:chOff x="4694" y="1661"/>
            <a:chExt cx="862" cy="862"/>
          </a:xfrm>
        </p:grpSpPr>
        <p:grpSp>
          <p:nvGrpSpPr>
            <p:cNvPr id="15" name="Group 34"/>
            <p:cNvGrpSpPr>
              <a:grpSpLocks/>
            </p:cNvGrpSpPr>
            <p:nvPr/>
          </p:nvGrpSpPr>
          <p:grpSpPr bwMode="auto">
            <a:xfrm>
              <a:off x="4694" y="1661"/>
              <a:ext cx="862" cy="862"/>
              <a:chOff x="4037" y="822"/>
              <a:chExt cx="862" cy="862"/>
            </a:xfrm>
          </p:grpSpPr>
          <p:sp>
            <p:nvSpPr>
              <p:cNvPr id="65651" name="Oval 35"/>
              <p:cNvSpPr>
                <a:spLocks noChangeArrowheads="1"/>
              </p:cNvSpPr>
              <p:nvPr/>
            </p:nvSpPr>
            <p:spPr bwMode="auto">
              <a:xfrm>
                <a:off x="4037" y="822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96AAA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652" name="Oval 36"/>
              <p:cNvSpPr>
                <a:spLocks noChangeArrowheads="1"/>
              </p:cNvSpPr>
              <p:nvPr/>
            </p:nvSpPr>
            <p:spPr bwMode="auto">
              <a:xfrm>
                <a:off x="4219" y="1004"/>
                <a:ext cx="499" cy="50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65650" name="Text Box 37"/>
            <p:cNvSpPr txBox="1">
              <a:spLocks noChangeArrowheads="1"/>
            </p:cNvSpPr>
            <p:nvPr/>
          </p:nvSpPr>
          <p:spPr bwMode="auto">
            <a:xfrm>
              <a:off x="4852" y="1967"/>
              <a:ext cx="5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000" b="1">
                  <a:solidFill>
                    <a:srgbClr val="FFFFCC"/>
                  </a:solidFill>
                  <a:latin typeface="Comic Sans MS" pitchFamily="66" charset="0"/>
                </a:rPr>
                <a:t>Cel-B</a:t>
              </a:r>
            </a:p>
          </p:txBody>
        </p:sp>
      </p:grp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5148263" y="4760913"/>
            <a:ext cx="1368425" cy="1368425"/>
            <a:chOff x="4694" y="1661"/>
            <a:chExt cx="862" cy="862"/>
          </a:xfrm>
        </p:grpSpPr>
        <p:grpSp>
          <p:nvGrpSpPr>
            <p:cNvPr id="17" name="Group 39"/>
            <p:cNvGrpSpPr>
              <a:grpSpLocks/>
            </p:cNvGrpSpPr>
            <p:nvPr/>
          </p:nvGrpSpPr>
          <p:grpSpPr bwMode="auto">
            <a:xfrm>
              <a:off x="4694" y="1661"/>
              <a:ext cx="862" cy="862"/>
              <a:chOff x="4037" y="822"/>
              <a:chExt cx="862" cy="862"/>
            </a:xfrm>
          </p:grpSpPr>
          <p:sp>
            <p:nvSpPr>
              <p:cNvPr id="65647" name="Oval 40"/>
              <p:cNvSpPr>
                <a:spLocks noChangeArrowheads="1"/>
              </p:cNvSpPr>
              <p:nvPr/>
            </p:nvSpPr>
            <p:spPr bwMode="auto">
              <a:xfrm>
                <a:off x="4037" y="822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96AAA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648" name="Oval 41"/>
              <p:cNvSpPr>
                <a:spLocks noChangeArrowheads="1"/>
              </p:cNvSpPr>
              <p:nvPr/>
            </p:nvSpPr>
            <p:spPr bwMode="auto">
              <a:xfrm>
                <a:off x="4219" y="1004"/>
                <a:ext cx="499" cy="50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65646" name="Text Box 42"/>
            <p:cNvSpPr txBox="1">
              <a:spLocks noChangeArrowheads="1"/>
            </p:cNvSpPr>
            <p:nvPr/>
          </p:nvSpPr>
          <p:spPr bwMode="auto">
            <a:xfrm>
              <a:off x="4852" y="1967"/>
              <a:ext cx="5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000" b="1">
                  <a:solidFill>
                    <a:srgbClr val="FFFFCC"/>
                  </a:solidFill>
                  <a:latin typeface="Comic Sans MS" pitchFamily="66" charset="0"/>
                </a:rPr>
                <a:t>Cel-B</a:t>
              </a:r>
            </a:p>
          </p:txBody>
        </p:sp>
      </p:grpSp>
      <p:grpSp>
        <p:nvGrpSpPr>
          <p:cNvPr id="18" name="Group 43"/>
          <p:cNvGrpSpPr>
            <a:grpSpLocks/>
          </p:cNvGrpSpPr>
          <p:nvPr/>
        </p:nvGrpSpPr>
        <p:grpSpPr bwMode="auto">
          <a:xfrm>
            <a:off x="3024188" y="4760913"/>
            <a:ext cx="1368425" cy="1368425"/>
            <a:chOff x="4694" y="1661"/>
            <a:chExt cx="862" cy="862"/>
          </a:xfrm>
        </p:grpSpPr>
        <p:grpSp>
          <p:nvGrpSpPr>
            <p:cNvPr id="19" name="Group 44"/>
            <p:cNvGrpSpPr>
              <a:grpSpLocks/>
            </p:cNvGrpSpPr>
            <p:nvPr/>
          </p:nvGrpSpPr>
          <p:grpSpPr bwMode="auto">
            <a:xfrm>
              <a:off x="4694" y="1661"/>
              <a:ext cx="862" cy="862"/>
              <a:chOff x="4037" y="822"/>
              <a:chExt cx="862" cy="862"/>
            </a:xfrm>
          </p:grpSpPr>
          <p:sp>
            <p:nvSpPr>
              <p:cNvPr id="65643" name="Oval 45"/>
              <p:cNvSpPr>
                <a:spLocks noChangeArrowheads="1"/>
              </p:cNvSpPr>
              <p:nvPr/>
            </p:nvSpPr>
            <p:spPr bwMode="auto">
              <a:xfrm>
                <a:off x="4037" y="822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96AAA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644" name="Oval 46"/>
              <p:cNvSpPr>
                <a:spLocks noChangeArrowheads="1"/>
              </p:cNvSpPr>
              <p:nvPr/>
            </p:nvSpPr>
            <p:spPr bwMode="auto">
              <a:xfrm>
                <a:off x="4219" y="1004"/>
                <a:ext cx="499" cy="50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65642" name="Text Box 47"/>
            <p:cNvSpPr txBox="1">
              <a:spLocks noChangeArrowheads="1"/>
            </p:cNvSpPr>
            <p:nvPr/>
          </p:nvSpPr>
          <p:spPr bwMode="auto">
            <a:xfrm>
              <a:off x="4852" y="1967"/>
              <a:ext cx="5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000" b="1">
                  <a:solidFill>
                    <a:srgbClr val="FFFFCC"/>
                  </a:solidFill>
                  <a:latin typeface="Comic Sans MS" pitchFamily="66" charset="0"/>
                </a:rPr>
                <a:t>Cel-B</a:t>
              </a:r>
            </a:p>
          </p:txBody>
        </p:sp>
      </p:grpSp>
      <p:grpSp>
        <p:nvGrpSpPr>
          <p:cNvPr id="20" name="Group 48"/>
          <p:cNvGrpSpPr>
            <a:grpSpLocks/>
          </p:cNvGrpSpPr>
          <p:nvPr/>
        </p:nvGrpSpPr>
        <p:grpSpPr bwMode="auto">
          <a:xfrm>
            <a:off x="1871663" y="3429000"/>
            <a:ext cx="1368425" cy="1584325"/>
            <a:chOff x="1655" y="232"/>
            <a:chExt cx="862" cy="998"/>
          </a:xfrm>
        </p:grpSpPr>
        <p:grpSp>
          <p:nvGrpSpPr>
            <p:cNvPr id="21" name="Group 49"/>
            <p:cNvGrpSpPr>
              <a:grpSpLocks/>
            </p:cNvGrpSpPr>
            <p:nvPr/>
          </p:nvGrpSpPr>
          <p:grpSpPr bwMode="auto">
            <a:xfrm>
              <a:off x="1655" y="368"/>
              <a:ext cx="862" cy="862"/>
              <a:chOff x="1655" y="368"/>
              <a:chExt cx="862" cy="862"/>
            </a:xfrm>
          </p:grpSpPr>
          <p:sp>
            <p:nvSpPr>
              <p:cNvPr id="65639" name="Oval 50"/>
              <p:cNvSpPr>
                <a:spLocks noChangeArrowheads="1"/>
              </p:cNvSpPr>
              <p:nvPr/>
            </p:nvSpPr>
            <p:spPr bwMode="auto">
              <a:xfrm>
                <a:off x="1655" y="368"/>
                <a:ext cx="862" cy="8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640" name="Oval 51"/>
              <p:cNvSpPr>
                <a:spLocks noChangeArrowheads="1"/>
              </p:cNvSpPr>
              <p:nvPr/>
            </p:nvSpPr>
            <p:spPr bwMode="auto">
              <a:xfrm>
                <a:off x="1837" y="550"/>
                <a:ext cx="499" cy="500"/>
              </a:xfrm>
              <a:prstGeom prst="ellipse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4C000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65638" name="AutoShape 52"/>
            <p:cNvSpPr>
              <a:spLocks noChangeArrowheads="1"/>
            </p:cNvSpPr>
            <p:nvPr/>
          </p:nvSpPr>
          <p:spPr bwMode="auto">
            <a:xfrm>
              <a:off x="1905" y="232"/>
              <a:ext cx="363" cy="204"/>
            </a:xfrm>
            <a:prstGeom prst="triangle">
              <a:avLst>
                <a:gd name="adj" fmla="val 50000"/>
              </a:avLst>
            </a:prstGeom>
            <a:solidFill>
              <a:srgbClr val="4E27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2" name="Group 53"/>
          <p:cNvGrpSpPr>
            <a:grpSpLocks/>
          </p:cNvGrpSpPr>
          <p:nvPr/>
        </p:nvGrpSpPr>
        <p:grpSpPr bwMode="auto">
          <a:xfrm>
            <a:off x="1871663" y="3429000"/>
            <a:ext cx="1368425" cy="1584325"/>
            <a:chOff x="2585" y="255"/>
            <a:chExt cx="862" cy="998"/>
          </a:xfrm>
        </p:grpSpPr>
        <p:grpSp>
          <p:nvGrpSpPr>
            <p:cNvPr id="23" name="Group 54"/>
            <p:cNvGrpSpPr>
              <a:grpSpLocks/>
            </p:cNvGrpSpPr>
            <p:nvPr/>
          </p:nvGrpSpPr>
          <p:grpSpPr bwMode="auto">
            <a:xfrm>
              <a:off x="2585" y="391"/>
              <a:ext cx="862" cy="862"/>
              <a:chOff x="2585" y="391"/>
              <a:chExt cx="862" cy="862"/>
            </a:xfrm>
          </p:grpSpPr>
          <p:sp>
            <p:nvSpPr>
              <p:cNvPr id="65635" name="Oval 55"/>
              <p:cNvSpPr>
                <a:spLocks noChangeArrowheads="1"/>
              </p:cNvSpPr>
              <p:nvPr/>
            </p:nvSpPr>
            <p:spPr bwMode="auto">
              <a:xfrm>
                <a:off x="2585" y="391"/>
                <a:ext cx="862" cy="862"/>
              </a:xfrm>
              <a:prstGeom prst="ellipse">
                <a:avLst/>
              </a:prstGeom>
              <a:solidFill>
                <a:srgbClr val="00007E"/>
              </a:solidFill>
              <a:ln w="95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636" name="Oval 56"/>
              <p:cNvSpPr>
                <a:spLocks noChangeArrowheads="1"/>
              </p:cNvSpPr>
              <p:nvPr/>
            </p:nvSpPr>
            <p:spPr bwMode="auto">
              <a:xfrm>
                <a:off x="2767" y="573"/>
                <a:ext cx="499" cy="500"/>
              </a:xfrm>
              <a:prstGeom prst="ellipse">
                <a:avLst/>
              </a:prstGeom>
              <a:gradFill rotWithShape="1">
                <a:gsLst>
                  <a:gs pos="0">
                    <a:srgbClr val="000062"/>
                  </a:gs>
                  <a:gs pos="100000">
                    <a:srgbClr val="000055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65634" name="AutoShape 57"/>
            <p:cNvSpPr>
              <a:spLocks noChangeArrowheads="1"/>
            </p:cNvSpPr>
            <p:nvPr/>
          </p:nvSpPr>
          <p:spPr bwMode="auto">
            <a:xfrm>
              <a:off x="2835" y="255"/>
              <a:ext cx="363" cy="204"/>
            </a:xfrm>
            <a:prstGeom prst="triangle">
              <a:avLst>
                <a:gd name="adj" fmla="val 50000"/>
              </a:avLst>
            </a:prstGeom>
            <a:solidFill>
              <a:srgbClr val="00007E"/>
            </a:solidFill>
            <a:ln w="9525">
              <a:solidFill>
                <a:srgbClr val="00007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4" name="Group 58"/>
          <p:cNvGrpSpPr>
            <a:grpSpLocks/>
          </p:cNvGrpSpPr>
          <p:nvPr/>
        </p:nvGrpSpPr>
        <p:grpSpPr bwMode="auto">
          <a:xfrm>
            <a:off x="5148263" y="3429000"/>
            <a:ext cx="3636962" cy="2700338"/>
            <a:chOff x="3220" y="1888"/>
            <a:chExt cx="2291" cy="1701"/>
          </a:xfrm>
        </p:grpSpPr>
        <p:grpSp>
          <p:nvGrpSpPr>
            <p:cNvPr id="25" name="Group 59"/>
            <p:cNvGrpSpPr>
              <a:grpSpLocks/>
            </p:cNvGrpSpPr>
            <p:nvPr/>
          </p:nvGrpSpPr>
          <p:grpSpPr bwMode="auto">
            <a:xfrm>
              <a:off x="3220" y="2727"/>
              <a:ext cx="862" cy="862"/>
              <a:chOff x="1655" y="368"/>
              <a:chExt cx="862" cy="862"/>
            </a:xfrm>
          </p:grpSpPr>
          <p:sp>
            <p:nvSpPr>
              <p:cNvPr id="65631" name="Oval 60"/>
              <p:cNvSpPr>
                <a:spLocks noChangeArrowheads="1"/>
              </p:cNvSpPr>
              <p:nvPr/>
            </p:nvSpPr>
            <p:spPr bwMode="auto">
              <a:xfrm>
                <a:off x="1655" y="368"/>
                <a:ext cx="862" cy="8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632" name="Oval 61"/>
              <p:cNvSpPr>
                <a:spLocks noChangeArrowheads="1"/>
              </p:cNvSpPr>
              <p:nvPr/>
            </p:nvSpPr>
            <p:spPr bwMode="auto">
              <a:xfrm>
                <a:off x="1837" y="550"/>
                <a:ext cx="499" cy="500"/>
              </a:xfrm>
              <a:prstGeom prst="ellipse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4C000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6" name="Group 62"/>
            <p:cNvGrpSpPr>
              <a:grpSpLocks/>
            </p:cNvGrpSpPr>
            <p:nvPr/>
          </p:nvGrpSpPr>
          <p:grpSpPr bwMode="auto">
            <a:xfrm>
              <a:off x="3923" y="1888"/>
              <a:ext cx="862" cy="998"/>
              <a:chOff x="1655" y="232"/>
              <a:chExt cx="862" cy="998"/>
            </a:xfrm>
          </p:grpSpPr>
          <p:grpSp>
            <p:nvGrpSpPr>
              <p:cNvPr id="27" name="Group 63"/>
              <p:cNvGrpSpPr>
                <a:grpSpLocks/>
              </p:cNvGrpSpPr>
              <p:nvPr/>
            </p:nvGrpSpPr>
            <p:grpSpPr bwMode="auto">
              <a:xfrm>
                <a:off x="1655" y="368"/>
                <a:ext cx="862" cy="862"/>
                <a:chOff x="1655" y="368"/>
                <a:chExt cx="862" cy="862"/>
              </a:xfrm>
            </p:grpSpPr>
            <p:sp>
              <p:nvSpPr>
                <p:cNvPr id="65629" name="Oval 64"/>
                <p:cNvSpPr>
                  <a:spLocks noChangeArrowheads="1"/>
                </p:cNvSpPr>
                <p:nvPr/>
              </p:nvSpPr>
              <p:spPr bwMode="auto">
                <a:xfrm>
                  <a:off x="1655" y="368"/>
                  <a:ext cx="862" cy="862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5630" name="Oval 65"/>
                <p:cNvSpPr>
                  <a:spLocks noChangeArrowheads="1"/>
                </p:cNvSpPr>
                <p:nvPr/>
              </p:nvSpPr>
              <p:spPr bwMode="auto">
                <a:xfrm>
                  <a:off x="1837" y="550"/>
                  <a:ext cx="499" cy="5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50021"/>
                    </a:gs>
                    <a:gs pos="100000">
                      <a:srgbClr val="4C000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65628" name="AutoShape 66"/>
              <p:cNvSpPr>
                <a:spLocks noChangeArrowheads="1"/>
              </p:cNvSpPr>
              <p:nvPr/>
            </p:nvSpPr>
            <p:spPr bwMode="auto">
              <a:xfrm>
                <a:off x="1905" y="232"/>
                <a:ext cx="363" cy="204"/>
              </a:xfrm>
              <a:prstGeom prst="triangle">
                <a:avLst>
                  <a:gd name="adj" fmla="val 50000"/>
                </a:avLst>
              </a:prstGeom>
              <a:solidFill>
                <a:srgbClr val="4E27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28" name="Group 67"/>
            <p:cNvGrpSpPr>
              <a:grpSpLocks/>
            </p:cNvGrpSpPr>
            <p:nvPr/>
          </p:nvGrpSpPr>
          <p:grpSpPr bwMode="auto">
            <a:xfrm>
              <a:off x="4649" y="2727"/>
              <a:ext cx="862" cy="862"/>
              <a:chOff x="1655" y="368"/>
              <a:chExt cx="862" cy="862"/>
            </a:xfrm>
          </p:grpSpPr>
          <p:sp>
            <p:nvSpPr>
              <p:cNvPr id="65625" name="Oval 68"/>
              <p:cNvSpPr>
                <a:spLocks noChangeArrowheads="1"/>
              </p:cNvSpPr>
              <p:nvPr/>
            </p:nvSpPr>
            <p:spPr bwMode="auto">
              <a:xfrm>
                <a:off x="1655" y="368"/>
                <a:ext cx="862" cy="86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626" name="Oval 69"/>
              <p:cNvSpPr>
                <a:spLocks noChangeArrowheads="1"/>
              </p:cNvSpPr>
              <p:nvPr/>
            </p:nvSpPr>
            <p:spPr bwMode="auto">
              <a:xfrm>
                <a:off x="1837" y="550"/>
                <a:ext cx="499" cy="500"/>
              </a:xfrm>
              <a:prstGeom prst="ellipse">
                <a:avLst/>
              </a:prstGeom>
              <a:gradFill rotWithShape="1">
                <a:gsLst>
                  <a:gs pos="0">
                    <a:srgbClr val="A50021"/>
                  </a:gs>
                  <a:gs pos="100000">
                    <a:srgbClr val="4C000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29" name="Group 70"/>
          <p:cNvGrpSpPr>
            <a:grpSpLocks/>
          </p:cNvGrpSpPr>
          <p:nvPr/>
        </p:nvGrpSpPr>
        <p:grpSpPr bwMode="auto">
          <a:xfrm>
            <a:off x="5795963" y="2095500"/>
            <a:ext cx="2339975" cy="2555875"/>
            <a:chOff x="3628" y="1048"/>
            <a:chExt cx="1474" cy="1610"/>
          </a:xfrm>
        </p:grpSpPr>
        <p:grpSp>
          <p:nvGrpSpPr>
            <p:cNvPr id="30" name="Group 71"/>
            <p:cNvGrpSpPr>
              <a:grpSpLocks/>
            </p:cNvGrpSpPr>
            <p:nvPr/>
          </p:nvGrpSpPr>
          <p:grpSpPr bwMode="auto">
            <a:xfrm>
              <a:off x="4127" y="1048"/>
              <a:ext cx="482" cy="907"/>
              <a:chOff x="3991" y="935"/>
              <a:chExt cx="482" cy="907"/>
            </a:xfrm>
          </p:grpSpPr>
          <p:grpSp>
            <p:nvGrpSpPr>
              <p:cNvPr id="31" name="Group 72"/>
              <p:cNvGrpSpPr>
                <a:grpSpLocks/>
              </p:cNvGrpSpPr>
              <p:nvPr/>
            </p:nvGrpSpPr>
            <p:grpSpPr bwMode="auto">
              <a:xfrm>
                <a:off x="3991" y="1344"/>
                <a:ext cx="465" cy="498"/>
                <a:chOff x="3982" y="723"/>
                <a:chExt cx="465" cy="498"/>
              </a:xfrm>
            </p:grpSpPr>
            <p:grpSp>
              <p:nvGrpSpPr>
                <p:cNvPr id="65633" name="Group 73"/>
                <p:cNvGrpSpPr>
                  <a:grpSpLocks/>
                </p:cNvGrpSpPr>
                <p:nvPr/>
              </p:nvGrpSpPr>
              <p:grpSpPr bwMode="auto">
                <a:xfrm>
                  <a:off x="4242" y="723"/>
                  <a:ext cx="205" cy="498"/>
                  <a:chOff x="4242" y="723"/>
                  <a:chExt cx="205" cy="498"/>
                </a:xfrm>
              </p:grpSpPr>
              <p:sp>
                <p:nvSpPr>
                  <p:cNvPr id="65619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4242" y="1067"/>
                    <a:ext cx="153" cy="154"/>
                  </a:xfrm>
                  <a:prstGeom prst="line">
                    <a:avLst/>
                  </a:prstGeom>
                  <a:noFill/>
                  <a:ln w="444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20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42" y="723"/>
                    <a:ext cx="0" cy="358"/>
                  </a:xfrm>
                  <a:prstGeom prst="line">
                    <a:avLst/>
                  </a:prstGeom>
                  <a:noFill/>
                  <a:ln w="444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21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294" y="1051"/>
                    <a:ext cx="153" cy="154"/>
                  </a:xfrm>
                  <a:prstGeom prst="line">
                    <a:avLst/>
                  </a:prstGeom>
                  <a:noFill/>
                  <a:ln w="444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65637" name="Group 77"/>
                <p:cNvGrpSpPr>
                  <a:grpSpLocks/>
                </p:cNvGrpSpPr>
                <p:nvPr/>
              </p:nvGrpSpPr>
              <p:grpSpPr bwMode="auto">
                <a:xfrm flipH="1">
                  <a:off x="3982" y="723"/>
                  <a:ext cx="205" cy="498"/>
                  <a:chOff x="4242" y="723"/>
                  <a:chExt cx="205" cy="498"/>
                </a:xfrm>
              </p:grpSpPr>
              <p:sp>
                <p:nvSpPr>
                  <p:cNvPr id="65616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4242" y="1067"/>
                    <a:ext cx="153" cy="154"/>
                  </a:xfrm>
                  <a:prstGeom prst="line">
                    <a:avLst/>
                  </a:prstGeom>
                  <a:noFill/>
                  <a:ln w="444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17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42" y="723"/>
                    <a:ext cx="0" cy="358"/>
                  </a:xfrm>
                  <a:prstGeom prst="line">
                    <a:avLst/>
                  </a:prstGeom>
                  <a:noFill/>
                  <a:ln w="444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18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294" y="1051"/>
                    <a:ext cx="153" cy="154"/>
                  </a:xfrm>
                  <a:prstGeom prst="line">
                    <a:avLst/>
                  </a:prstGeom>
                  <a:noFill/>
                  <a:ln w="444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65641" name="Group 81"/>
              <p:cNvGrpSpPr>
                <a:grpSpLocks/>
              </p:cNvGrpSpPr>
              <p:nvPr/>
            </p:nvGrpSpPr>
            <p:grpSpPr bwMode="auto">
              <a:xfrm>
                <a:off x="3996" y="935"/>
                <a:ext cx="477" cy="395"/>
                <a:chOff x="2993" y="368"/>
                <a:chExt cx="477" cy="395"/>
              </a:xfrm>
            </p:grpSpPr>
            <p:grpSp>
              <p:nvGrpSpPr>
                <p:cNvPr id="65645" name="Group 82"/>
                <p:cNvGrpSpPr>
                  <a:grpSpLocks/>
                </p:cNvGrpSpPr>
                <p:nvPr/>
              </p:nvGrpSpPr>
              <p:grpSpPr bwMode="auto">
                <a:xfrm rot="-6964521">
                  <a:off x="3356" y="432"/>
                  <a:ext cx="71" cy="157"/>
                  <a:chOff x="3879" y="2036"/>
                  <a:chExt cx="91" cy="171"/>
                </a:xfrm>
              </p:grpSpPr>
              <p:sp>
                <p:nvSpPr>
                  <p:cNvPr id="65607" name="Freeform 83"/>
                  <p:cNvSpPr>
                    <a:spLocks/>
                  </p:cNvSpPr>
                  <p:nvPr/>
                </p:nvSpPr>
                <p:spPr bwMode="auto">
                  <a:xfrm>
                    <a:off x="3879" y="2036"/>
                    <a:ext cx="57" cy="21"/>
                  </a:xfrm>
                  <a:custGeom>
                    <a:avLst/>
                    <a:gdLst>
                      <a:gd name="T0" fmla="*/ 0 w 172"/>
                      <a:gd name="T1" fmla="*/ 0 h 63"/>
                      <a:gd name="T2" fmla="*/ 0 w 172"/>
                      <a:gd name="T3" fmla="*/ 0 h 63"/>
                      <a:gd name="T4" fmla="*/ 0 w 172"/>
                      <a:gd name="T5" fmla="*/ 0 h 63"/>
                      <a:gd name="T6" fmla="*/ 0 w 172"/>
                      <a:gd name="T7" fmla="*/ 0 h 63"/>
                      <a:gd name="T8" fmla="*/ 0 w 172"/>
                      <a:gd name="T9" fmla="*/ 0 h 63"/>
                      <a:gd name="T10" fmla="*/ 0 w 172"/>
                      <a:gd name="T11" fmla="*/ 0 h 63"/>
                      <a:gd name="T12" fmla="*/ 0 w 172"/>
                      <a:gd name="T13" fmla="*/ 0 h 63"/>
                      <a:gd name="T14" fmla="*/ 0 w 172"/>
                      <a:gd name="T15" fmla="*/ 0 h 63"/>
                      <a:gd name="T16" fmla="*/ 0 w 172"/>
                      <a:gd name="T17" fmla="*/ 0 h 63"/>
                      <a:gd name="T18" fmla="*/ 0 w 172"/>
                      <a:gd name="T19" fmla="*/ 0 h 63"/>
                      <a:gd name="T20" fmla="*/ 0 w 172"/>
                      <a:gd name="T21" fmla="*/ 0 h 63"/>
                      <a:gd name="T22" fmla="*/ 0 w 172"/>
                      <a:gd name="T23" fmla="*/ 0 h 63"/>
                      <a:gd name="T24" fmla="*/ 0 w 172"/>
                      <a:gd name="T25" fmla="*/ 0 h 63"/>
                      <a:gd name="T26" fmla="*/ 0 w 172"/>
                      <a:gd name="T27" fmla="*/ 0 h 63"/>
                      <a:gd name="T28" fmla="*/ 0 w 172"/>
                      <a:gd name="T29" fmla="*/ 0 h 63"/>
                      <a:gd name="T30" fmla="*/ 0 w 172"/>
                      <a:gd name="T31" fmla="*/ 0 h 63"/>
                      <a:gd name="T32" fmla="*/ 0 w 172"/>
                      <a:gd name="T33" fmla="*/ 0 h 63"/>
                      <a:gd name="T34" fmla="*/ 0 w 172"/>
                      <a:gd name="T35" fmla="*/ 0 h 63"/>
                      <a:gd name="T36" fmla="*/ 0 w 172"/>
                      <a:gd name="T37" fmla="*/ 0 h 63"/>
                      <a:gd name="T38" fmla="*/ 0 w 172"/>
                      <a:gd name="T39" fmla="*/ 0 h 63"/>
                      <a:gd name="T40" fmla="*/ 0 w 172"/>
                      <a:gd name="T41" fmla="*/ 0 h 6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2"/>
                      <a:gd name="T64" fmla="*/ 0 h 63"/>
                      <a:gd name="T65" fmla="*/ 172 w 172"/>
                      <a:gd name="T66" fmla="*/ 63 h 6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2" h="63">
                        <a:moveTo>
                          <a:pt x="172" y="25"/>
                        </a:moveTo>
                        <a:lnTo>
                          <a:pt x="168" y="22"/>
                        </a:lnTo>
                        <a:lnTo>
                          <a:pt x="147" y="9"/>
                        </a:lnTo>
                        <a:lnTo>
                          <a:pt x="124" y="2"/>
                        </a:lnTo>
                        <a:lnTo>
                          <a:pt x="102" y="0"/>
                        </a:lnTo>
                        <a:lnTo>
                          <a:pt x="82" y="1"/>
                        </a:lnTo>
                        <a:lnTo>
                          <a:pt x="61" y="5"/>
                        </a:lnTo>
                        <a:lnTo>
                          <a:pt x="40" y="8"/>
                        </a:lnTo>
                        <a:lnTo>
                          <a:pt x="20" y="13"/>
                        </a:lnTo>
                        <a:lnTo>
                          <a:pt x="0" y="17"/>
                        </a:lnTo>
                        <a:lnTo>
                          <a:pt x="9" y="63"/>
                        </a:lnTo>
                        <a:lnTo>
                          <a:pt x="29" y="59"/>
                        </a:lnTo>
                        <a:lnTo>
                          <a:pt x="49" y="54"/>
                        </a:lnTo>
                        <a:lnTo>
                          <a:pt x="68" y="51"/>
                        </a:lnTo>
                        <a:lnTo>
                          <a:pt x="84" y="47"/>
                        </a:lnTo>
                        <a:lnTo>
                          <a:pt x="102" y="48"/>
                        </a:lnTo>
                        <a:lnTo>
                          <a:pt x="117" y="48"/>
                        </a:lnTo>
                        <a:lnTo>
                          <a:pt x="129" y="53"/>
                        </a:lnTo>
                        <a:lnTo>
                          <a:pt x="140" y="59"/>
                        </a:lnTo>
                        <a:lnTo>
                          <a:pt x="136" y="55"/>
                        </a:lnTo>
                        <a:lnTo>
                          <a:pt x="172" y="25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08" name="Freeform 84"/>
                  <p:cNvSpPr>
                    <a:spLocks/>
                  </p:cNvSpPr>
                  <p:nvPr/>
                </p:nvSpPr>
                <p:spPr bwMode="auto">
                  <a:xfrm>
                    <a:off x="3924" y="2044"/>
                    <a:ext cx="16" cy="29"/>
                  </a:xfrm>
                  <a:custGeom>
                    <a:avLst/>
                    <a:gdLst>
                      <a:gd name="T0" fmla="*/ 0 w 49"/>
                      <a:gd name="T1" fmla="*/ 0 h 85"/>
                      <a:gd name="T2" fmla="*/ 0 w 49"/>
                      <a:gd name="T3" fmla="*/ 0 h 85"/>
                      <a:gd name="T4" fmla="*/ 0 w 49"/>
                      <a:gd name="T5" fmla="*/ 0 h 85"/>
                      <a:gd name="T6" fmla="*/ 0 w 49"/>
                      <a:gd name="T7" fmla="*/ 0 h 85"/>
                      <a:gd name="T8" fmla="*/ 0 w 49"/>
                      <a:gd name="T9" fmla="*/ 0 h 85"/>
                      <a:gd name="T10" fmla="*/ 0 w 49"/>
                      <a:gd name="T11" fmla="*/ 0 h 85"/>
                      <a:gd name="T12" fmla="*/ 0 w 49"/>
                      <a:gd name="T13" fmla="*/ 0 h 85"/>
                      <a:gd name="T14" fmla="*/ 0 w 49"/>
                      <a:gd name="T15" fmla="*/ 0 h 85"/>
                      <a:gd name="T16" fmla="*/ 0 w 49"/>
                      <a:gd name="T17" fmla="*/ 0 h 85"/>
                      <a:gd name="T18" fmla="*/ 0 w 49"/>
                      <a:gd name="T19" fmla="*/ 0 h 85"/>
                      <a:gd name="T20" fmla="*/ 0 w 49"/>
                      <a:gd name="T21" fmla="*/ 0 h 85"/>
                      <a:gd name="T22" fmla="*/ 0 w 49"/>
                      <a:gd name="T23" fmla="*/ 0 h 85"/>
                      <a:gd name="T24" fmla="*/ 0 w 49"/>
                      <a:gd name="T25" fmla="*/ 0 h 8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9"/>
                      <a:gd name="T40" fmla="*/ 0 h 85"/>
                      <a:gd name="T41" fmla="*/ 49 w 49"/>
                      <a:gd name="T42" fmla="*/ 85 h 8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9" h="85">
                        <a:moveTo>
                          <a:pt x="34" y="85"/>
                        </a:moveTo>
                        <a:lnTo>
                          <a:pt x="35" y="84"/>
                        </a:lnTo>
                        <a:lnTo>
                          <a:pt x="47" y="64"/>
                        </a:lnTo>
                        <a:lnTo>
                          <a:pt x="49" y="43"/>
                        </a:lnTo>
                        <a:lnTo>
                          <a:pt x="47" y="21"/>
                        </a:lnTo>
                        <a:lnTo>
                          <a:pt x="36" y="0"/>
                        </a:lnTo>
                        <a:lnTo>
                          <a:pt x="0" y="30"/>
                        </a:lnTo>
                        <a:lnTo>
                          <a:pt x="1" y="33"/>
                        </a:lnTo>
                        <a:lnTo>
                          <a:pt x="1" y="43"/>
                        </a:lnTo>
                        <a:lnTo>
                          <a:pt x="1" y="52"/>
                        </a:lnTo>
                        <a:lnTo>
                          <a:pt x="1" y="54"/>
                        </a:lnTo>
                        <a:lnTo>
                          <a:pt x="2" y="53"/>
                        </a:lnTo>
                        <a:lnTo>
                          <a:pt x="34" y="85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09" name="Freeform 85"/>
                  <p:cNvSpPr>
                    <a:spLocks/>
                  </p:cNvSpPr>
                  <p:nvPr/>
                </p:nvSpPr>
                <p:spPr bwMode="auto">
                  <a:xfrm>
                    <a:off x="3901" y="2062"/>
                    <a:ext cx="41" cy="59"/>
                  </a:xfrm>
                  <a:custGeom>
                    <a:avLst/>
                    <a:gdLst>
                      <a:gd name="T0" fmla="*/ 0 w 122"/>
                      <a:gd name="T1" fmla="*/ 0 h 176"/>
                      <a:gd name="T2" fmla="*/ 0 w 122"/>
                      <a:gd name="T3" fmla="*/ 0 h 176"/>
                      <a:gd name="T4" fmla="*/ 0 w 122"/>
                      <a:gd name="T5" fmla="*/ 0 h 176"/>
                      <a:gd name="T6" fmla="*/ 0 w 122"/>
                      <a:gd name="T7" fmla="*/ 0 h 176"/>
                      <a:gd name="T8" fmla="*/ 0 w 122"/>
                      <a:gd name="T9" fmla="*/ 0 h 176"/>
                      <a:gd name="T10" fmla="*/ 0 w 122"/>
                      <a:gd name="T11" fmla="*/ 0 h 176"/>
                      <a:gd name="T12" fmla="*/ 0 w 122"/>
                      <a:gd name="T13" fmla="*/ 0 h 176"/>
                      <a:gd name="T14" fmla="*/ 0 w 122"/>
                      <a:gd name="T15" fmla="*/ 0 h 176"/>
                      <a:gd name="T16" fmla="*/ 0 w 122"/>
                      <a:gd name="T17" fmla="*/ 0 h 176"/>
                      <a:gd name="T18" fmla="*/ 0 w 122"/>
                      <a:gd name="T19" fmla="*/ 0 h 176"/>
                      <a:gd name="T20" fmla="*/ 0 w 122"/>
                      <a:gd name="T21" fmla="*/ 0 h 176"/>
                      <a:gd name="T22" fmla="*/ 0 w 122"/>
                      <a:gd name="T23" fmla="*/ 0 h 176"/>
                      <a:gd name="T24" fmla="*/ 0 w 122"/>
                      <a:gd name="T25" fmla="*/ 0 h 176"/>
                      <a:gd name="T26" fmla="*/ 0 w 122"/>
                      <a:gd name="T27" fmla="*/ 0 h 176"/>
                      <a:gd name="T28" fmla="*/ 0 w 122"/>
                      <a:gd name="T29" fmla="*/ 0 h 176"/>
                      <a:gd name="T30" fmla="*/ 0 w 122"/>
                      <a:gd name="T31" fmla="*/ 0 h 176"/>
                      <a:gd name="T32" fmla="*/ 0 w 122"/>
                      <a:gd name="T33" fmla="*/ 0 h 176"/>
                      <a:gd name="T34" fmla="*/ 0 w 122"/>
                      <a:gd name="T35" fmla="*/ 0 h 176"/>
                      <a:gd name="T36" fmla="*/ 0 w 122"/>
                      <a:gd name="T37" fmla="*/ 0 h 176"/>
                      <a:gd name="T38" fmla="*/ 0 w 122"/>
                      <a:gd name="T39" fmla="*/ 0 h 176"/>
                      <a:gd name="T40" fmla="*/ 0 w 122"/>
                      <a:gd name="T41" fmla="*/ 0 h 1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2"/>
                      <a:gd name="T64" fmla="*/ 0 h 176"/>
                      <a:gd name="T65" fmla="*/ 122 w 122"/>
                      <a:gd name="T66" fmla="*/ 176 h 1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2" h="176">
                        <a:moveTo>
                          <a:pt x="51" y="153"/>
                        </a:moveTo>
                        <a:lnTo>
                          <a:pt x="51" y="153"/>
                        </a:lnTo>
                        <a:lnTo>
                          <a:pt x="46" y="140"/>
                        </a:lnTo>
                        <a:lnTo>
                          <a:pt x="46" y="129"/>
                        </a:lnTo>
                        <a:lnTo>
                          <a:pt x="52" y="115"/>
                        </a:lnTo>
                        <a:lnTo>
                          <a:pt x="60" y="99"/>
                        </a:lnTo>
                        <a:lnTo>
                          <a:pt x="73" y="83"/>
                        </a:lnTo>
                        <a:lnTo>
                          <a:pt x="89" y="66"/>
                        </a:lnTo>
                        <a:lnTo>
                          <a:pt x="105" y="50"/>
                        </a:lnTo>
                        <a:lnTo>
                          <a:pt x="122" y="32"/>
                        </a:lnTo>
                        <a:lnTo>
                          <a:pt x="90" y="0"/>
                        </a:lnTo>
                        <a:lnTo>
                          <a:pt x="73" y="15"/>
                        </a:lnTo>
                        <a:lnTo>
                          <a:pt x="54" y="34"/>
                        </a:lnTo>
                        <a:lnTo>
                          <a:pt x="38" y="53"/>
                        </a:lnTo>
                        <a:lnTo>
                          <a:pt x="21" y="74"/>
                        </a:lnTo>
                        <a:lnTo>
                          <a:pt x="8" y="97"/>
                        </a:lnTo>
                        <a:lnTo>
                          <a:pt x="0" y="122"/>
                        </a:lnTo>
                        <a:lnTo>
                          <a:pt x="0" y="150"/>
                        </a:lnTo>
                        <a:lnTo>
                          <a:pt x="12" y="176"/>
                        </a:lnTo>
                        <a:lnTo>
                          <a:pt x="51" y="153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10" name="Freeform 86"/>
                  <p:cNvSpPr>
                    <a:spLocks/>
                  </p:cNvSpPr>
                  <p:nvPr/>
                </p:nvSpPr>
                <p:spPr bwMode="auto">
                  <a:xfrm>
                    <a:off x="3899" y="2113"/>
                    <a:ext cx="66" cy="32"/>
                  </a:xfrm>
                  <a:custGeom>
                    <a:avLst/>
                    <a:gdLst>
                      <a:gd name="T0" fmla="*/ 0 w 196"/>
                      <a:gd name="T1" fmla="*/ 0 h 93"/>
                      <a:gd name="T2" fmla="*/ 0 w 196"/>
                      <a:gd name="T3" fmla="*/ 0 h 93"/>
                      <a:gd name="T4" fmla="*/ 0 w 196"/>
                      <a:gd name="T5" fmla="*/ 0 h 93"/>
                      <a:gd name="T6" fmla="*/ 0 w 196"/>
                      <a:gd name="T7" fmla="*/ 0 h 93"/>
                      <a:gd name="T8" fmla="*/ 0 w 196"/>
                      <a:gd name="T9" fmla="*/ 0 h 93"/>
                      <a:gd name="T10" fmla="*/ 0 w 196"/>
                      <a:gd name="T11" fmla="*/ 0 h 93"/>
                      <a:gd name="T12" fmla="*/ 0 w 196"/>
                      <a:gd name="T13" fmla="*/ 0 h 93"/>
                      <a:gd name="T14" fmla="*/ 0 w 196"/>
                      <a:gd name="T15" fmla="*/ 0 h 93"/>
                      <a:gd name="T16" fmla="*/ 0 w 196"/>
                      <a:gd name="T17" fmla="*/ 0 h 93"/>
                      <a:gd name="T18" fmla="*/ 0 w 196"/>
                      <a:gd name="T19" fmla="*/ 0 h 93"/>
                      <a:gd name="T20" fmla="*/ 0 w 196"/>
                      <a:gd name="T21" fmla="*/ 0 h 93"/>
                      <a:gd name="T22" fmla="*/ 0 w 196"/>
                      <a:gd name="T23" fmla="*/ 0 h 93"/>
                      <a:gd name="T24" fmla="*/ 0 w 196"/>
                      <a:gd name="T25" fmla="*/ 0 h 93"/>
                      <a:gd name="T26" fmla="*/ 0 w 196"/>
                      <a:gd name="T27" fmla="*/ 0 h 93"/>
                      <a:gd name="T28" fmla="*/ 0 w 196"/>
                      <a:gd name="T29" fmla="*/ 0 h 93"/>
                      <a:gd name="T30" fmla="*/ 0 w 196"/>
                      <a:gd name="T31" fmla="*/ 0 h 93"/>
                      <a:gd name="T32" fmla="*/ 0 w 196"/>
                      <a:gd name="T33" fmla="*/ 0 h 93"/>
                      <a:gd name="T34" fmla="*/ 0 w 196"/>
                      <a:gd name="T35" fmla="*/ 0 h 93"/>
                      <a:gd name="T36" fmla="*/ 0 w 196"/>
                      <a:gd name="T37" fmla="*/ 0 h 93"/>
                      <a:gd name="T38" fmla="*/ 0 w 196"/>
                      <a:gd name="T39" fmla="*/ 0 h 93"/>
                      <a:gd name="T40" fmla="*/ 0 w 196"/>
                      <a:gd name="T41" fmla="*/ 0 h 9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6"/>
                      <a:gd name="T64" fmla="*/ 0 h 93"/>
                      <a:gd name="T65" fmla="*/ 196 w 196"/>
                      <a:gd name="T66" fmla="*/ 93 h 9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6" h="93">
                        <a:moveTo>
                          <a:pt x="194" y="59"/>
                        </a:moveTo>
                        <a:lnTo>
                          <a:pt x="196" y="62"/>
                        </a:lnTo>
                        <a:lnTo>
                          <a:pt x="176" y="44"/>
                        </a:lnTo>
                        <a:lnTo>
                          <a:pt x="152" y="32"/>
                        </a:lnTo>
                        <a:lnTo>
                          <a:pt x="125" y="28"/>
                        </a:lnTo>
                        <a:lnTo>
                          <a:pt x="101" y="25"/>
                        </a:lnTo>
                        <a:lnTo>
                          <a:pt x="80" y="22"/>
                        </a:lnTo>
                        <a:lnTo>
                          <a:pt x="62" y="16"/>
                        </a:lnTo>
                        <a:lnTo>
                          <a:pt x="49" y="9"/>
                        </a:lnTo>
                        <a:lnTo>
                          <a:pt x="39" y="0"/>
                        </a:lnTo>
                        <a:lnTo>
                          <a:pt x="0" y="23"/>
                        </a:lnTo>
                        <a:lnTo>
                          <a:pt x="19" y="46"/>
                        </a:lnTo>
                        <a:lnTo>
                          <a:pt x="44" y="60"/>
                        </a:lnTo>
                        <a:lnTo>
                          <a:pt x="71" y="68"/>
                        </a:lnTo>
                        <a:lnTo>
                          <a:pt x="96" y="71"/>
                        </a:lnTo>
                        <a:lnTo>
                          <a:pt x="118" y="74"/>
                        </a:lnTo>
                        <a:lnTo>
                          <a:pt x="138" y="78"/>
                        </a:lnTo>
                        <a:lnTo>
                          <a:pt x="150" y="83"/>
                        </a:lnTo>
                        <a:lnTo>
                          <a:pt x="160" y="90"/>
                        </a:lnTo>
                        <a:lnTo>
                          <a:pt x="162" y="93"/>
                        </a:lnTo>
                        <a:lnTo>
                          <a:pt x="194" y="59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11" name="Freeform 87"/>
                  <p:cNvSpPr>
                    <a:spLocks/>
                  </p:cNvSpPr>
                  <p:nvPr/>
                </p:nvSpPr>
                <p:spPr bwMode="auto">
                  <a:xfrm>
                    <a:off x="3928" y="2133"/>
                    <a:ext cx="42" cy="49"/>
                  </a:xfrm>
                  <a:custGeom>
                    <a:avLst/>
                    <a:gdLst>
                      <a:gd name="T0" fmla="*/ 0 w 125"/>
                      <a:gd name="T1" fmla="*/ 0 h 147"/>
                      <a:gd name="T2" fmla="*/ 0 w 125"/>
                      <a:gd name="T3" fmla="*/ 0 h 147"/>
                      <a:gd name="T4" fmla="*/ 0 w 125"/>
                      <a:gd name="T5" fmla="*/ 0 h 147"/>
                      <a:gd name="T6" fmla="*/ 0 w 125"/>
                      <a:gd name="T7" fmla="*/ 0 h 147"/>
                      <a:gd name="T8" fmla="*/ 0 w 125"/>
                      <a:gd name="T9" fmla="*/ 0 h 147"/>
                      <a:gd name="T10" fmla="*/ 0 w 125"/>
                      <a:gd name="T11" fmla="*/ 0 h 147"/>
                      <a:gd name="T12" fmla="*/ 0 w 125"/>
                      <a:gd name="T13" fmla="*/ 0 h 147"/>
                      <a:gd name="T14" fmla="*/ 0 w 125"/>
                      <a:gd name="T15" fmla="*/ 0 h 147"/>
                      <a:gd name="T16" fmla="*/ 0 w 125"/>
                      <a:gd name="T17" fmla="*/ 0 h 147"/>
                      <a:gd name="T18" fmla="*/ 0 w 125"/>
                      <a:gd name="T19" fmla="*/ 0 h 147"/>
                      <a:gd name="T20" fmla="*/ 0 w 125"/>
                      <a:gd name="T21" fmla="*/ 0 h 147"/>
                      <a:gd name="T22" fmla="*/ 0 w 125"/>
                      <a:gd name="T23" fmla="*/ 0 h 147"/>
                      <a:gd name="T24" fmla="*/ 0 w 125"/>
                      <a:gd name="T25" fmla="*/ 0 h 147"/>
                      <a:gd name="T26" fmla="*/ 0 w 125"/>
                      <a:gd name="T27" fmla="*/ 0 h 147"/>
                      <a:gd name="T28" fmla="*/ 0 w 125"/>
                      <a:gd name="T29" fmla="*/ 0 h 147"/>
                      <a:gd name="T30" fmla="*/ 0 w 125"/>
                      <a:gd name="T31" fmla="*/ 0 h 147"/>
                      <a:gd name="T32" fmla="*/ 0 w 125"/>
                      <a:gd name="T33" fmla="*/ 0 h 147"/>
                      <a:gd name="T34" fmla="*/ 0 w 125"/>
                      <a:gd name="T35" fmla="*/ 0 h 147"/>
                      <a:gd name="T36" fmla="*/ 0 w 125"/>
                      <a:gd name="T37" fmla="*/ 0 h 147"/>
                      <a:gd name="T38" fmla="*/ 0 w 125"/>
                      <a:gd name="T39" fmla="*/ 0 h 147"/>
                      <a:gd name="T40" fmla="*/ 0 w 125"/>
                      <a:gd name="T41" fmla="*/ 0 h 14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5"/>
                      <a:gd name="T64" fmla="*/ 0 h 147"/>
                      <a:gd name="T65" fmla="*/ 125 w 125"/>
                      <a:gd name="T66" fmla="*/ 147 h 14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5" h="147">
                        <a:moveTo>
                          <a:pt x="49" y="133"/>
                        </a:moveTo>
                        <a:lnTo>
                          <a:pt x="43" y="147"/>
                        </a:lnTo>
                        <a:lnTo>
                          <a:pt x="55" y="134"/>
                        </a:lnTo>
                        <a:lnTo>
                          <a:pt x="71" y="120"/>
                        </a:lnTo>
                        <a:lnTo>
                          <a:pt x="87" y="105"/>
                        </a:lnTo>
                        <a:lnTo>
                          <a:pt x="102" y="90"/>
                        </a:lnTo>
                        <a:lnTo>
                          <a:pt x="115" y="73"/>
                        </a:lnTo>
                        <a:lnTo>
                          <a:pt x="125" y="49"/>
                        </a:lnTo>
                        <a:lnTo>
                          <a:pt x="121" y="23"/>
                        </a:lnTo>
                        <a:lnTo>
                          <a:pt x="105" y="0"/>
                        </a:lnTo>
                        <a:lnTo>
                          <a:pt x="73" y="34"/>
                        </a:lnTo>
                        <a:lnTo>
                          <a:pt x="78" y="41"/>
                        </a:lnTo>
                        <a:lnTo>
                          <a:pt x="79" y="44"/>
                        </a:lnTo>
                        <a:lnTo>
                          <a:pt x="76" y="48"/>
                        </a:lnTo>
                        <a:lnTo>
                          <a:pt x="67" y="58"/>
                        </a:lnTo>
                        <a:lnTo>
                          <a:pt x="55" y="71"/>
                        </a:lnTo>
                        <a:lnTo>
                          <a:pt x="38" y="86"/>
                        </a:lnTo>
                        <a:lnTo>
                          <a:pt x="22" y="102"/>
                        </a:lnTo>
                        <a:lnTo>
                          <a:pt x="6" y="119"/>
                        </a:lnTo>
                        <a:lnTo>
                          <a:pt x="0" y="133"/>
                        </a:lnTo>
                        <a:lnTo>
                          <a:pt x="49" y="133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12" name="Freeform 88"/>
                  <p:cNvSpPr>
                    <a:spLocks/>
                  </p:cNvSpPr>
                  <p:nvPr/>
                </p:nvSpPr>
                <p:spPr bwMode="auto">
                  <a:xfrm>
                    <a:off x="3928" y="2177"/>
                    <a:ext cx="16" cy="30"/>
                  </a:xfrm>
                  <a:custGeom>
                    <a:avLst/>
                    <a:gdLst>
                      <a:gd name="T0" fmla="*/ 0 w 51"/>
                      <a:gd name="T1" fmla="*/ 0 h 87"/>
                      <a:gd name="T2" fmla="*/ 0 w 51"/>
                      <a:gd name="T3" fmla="*/ 0 h 87"/>
                      <a:gd name="T4" fmla="*/ 0 w 51"/>
                      <a:gd name="T5" fmla="*/ 0 h 87"/>
                      <a:gd name="T6" fmla="*/ 0 w 51"/>
                      <a:gd name="T7" fmla="*/ 0 h 87"/>
                      <a:gd name="T8" fmla="*/ 0 w 51"/>
                      <a:gd name="T9" fmla="*/ 0 h 87"/>
                      <a:gd name="T10" fmla="*/ 0 w 51"/>
                      <a:gd name="T11" fmla="*/ 0 h 87"/>
                      <a:gd name="T12" fmla="*/ 0 w 51"/>
                      <a:gd name="T13" fmla="*/ 0 h 87"/>
                      <a:gd name="T14" fmla="*/ 0 w 51"/>
                      <a:gd name="T15" fmla="*/ 0 h 87"/>
                      <a:gd name="T16" fmla="*/ 0 w 51"/>
                      <a:gd name="T17" fmla="*/ 0 h 87"/>
                      <a:gd name="T18" fmla="*/ 0 w 51"/>
                      <a:gd name="T19" fmla="*/ 0 h 87"/>
                      <a:gd name="T20" fmla="*/ 0 w 51"/>
                      <a:gd name="T21" fmla="*/ 0 h 87"/>
                      <a:gd name="T22" fmla="*/ 0 w 51"/>
                      <a:gd name="T23" fmla="*/ 0 h 87"/>
                      <a:gd name="T24" fmla="*/ 0 w 51"/>
                      <a:gd name="T25" fmla="*/ 0 h 8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87"/>
                      <a:gd name="T41" fmla="*/ 51 w 51"/>
                      <a:gd name="T42" fmla="*/ 87 h 8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87">
                        <a:moveTo>
                          <a:pt x="37" y="39"/>
                        </a:moveTo>
                        <a:lnTo>
                          <a:pt x="47" y="42"/>
                        </a:lnTo>
                        <a:lnTo>
                          <a:pt x="48" y="42"/>
                        </a:lnTo>
                        <a:lnTo>
                          <a:pt x="48" y="36"/>
                        </a:lnTo>
                        <a:lnTo>
                          <a:pt x="48" y="18"/>
                        </a:lnTo>
                        <a:lnTo>
                          <a:pt x="51" y="0"/>
                        </a:lnTo>
                        <a:lnTo>
                          <a:pt x="2" y="0"/>
                        </a:lnTo>
                        <a:lnTo>
                          <a:pt x="2" y="16"/>
                        </a:lnTo>
                        <a:lnTo>
                          <a:pt x="0" y="36"/>
                        </a:lnTo>
                        <a:lnTo>
                          <a:pt x="5" y="61"/>
                        </a:lnTo>
                        <a:lnTo>
                          <a:pt x="27" y="84"/>
                        </a:lnTo>
                        <a:lnTo>
                          <a:pt x="37" y="87"/>
                        </a:ln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13" name="Freeform 89"/>
                  <p:cNvSpPr>
                    <a:spLocks/>
                  </p:cNvSpPr>
                  <p:nvPr/>
                </p:nvSpPr>
                <p:spPr bwMode="auto">
                  <a:xfrm>
                    <a:off x="3940" y="2191"/>
                    <a:ext cx="11" cy="16"/>
                  </a:xfrm>
                  <a:custGeom>
                    <a:avLst/>
                    <a:gdLst>
                      <a:gd name="T0" fmla="*/ 0 w 32"/>
                      <a:gd name="T1" fmla="*/ 0 h 48"/>
                      <a:gd name="T2" fmla="*/ 0 w 32"/>
                      <a:gd name="T3" fmla="*/ 0 h 48"/>
                      <a:gd name="T4" fmla="*/ 0 w 32"/>
                      <a:gd name="T5" fmla="*/ 0 h 48"/>
                      <a:gd name="T6" fmla="*/ 0 w 32"/>
                      <a:gd name="T7" fmla="*/ 0 h 48"/>
                      <a:gd name="T8" fmla="*/ 0 w 32"/>
                      <a:gd name="T9" fmla="*/ 0 h 48"/>
                      <a:gd name="T10" fmla="*/ 0 w 32"/>
                      <a:gd name="T11" fmla="*/ 0 h 48"/>
                      <a:gd name="T12" fmla="*/ 0 w 32"/>
                      <a:gd name="T13" fmla="*/ 0 h 48"/>
                      <a:gd name="T14" fmla="*/ 0 w 32"/>
                      <a:gd name="T15" fmla="*/ 0 h 48"/>
                      <a:gd name="T16" fmla="*/ 0 w 32"/>
                      <a:gd name="T17" fmla="*/ 0 h 48"/>
                      <a:gd name="T18" fmla="*/ 0 w 32"/>
                      <a:gd name="T19" fmla="*/ 0 h 48"/>
                      <a:gd name="T20" fmla="*/ 0 w 32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2"/>
                      <a:gd name="T34" fmla="*/ 0 h 48"/>
                      <a:gd name="T35" fmla="*/ 32 w 32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2" h="48">
                        <a:moveTo>
                          <a:pt x="32" y="0"/>
                        </a:moveTo>
                        <a:lnTo>
                          <a:pt x="24" y="0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8" y="48"/>
                        </a:lnTo>
                        <a:lnTo>
                          <a:pt x="16" y="48"/>
                        </a:lnTo>
                        <a:lnTo>
                          <a:pt x="24" y="48"/>
                        </a:lnTo>
                        <a:lnTo>
                          <a:pt x="32" y="4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65573" name="Rectangle 90"/>
                <p:cNvSpPr>
                  <a:spLocks noChangeArrowheads="1"/>
                </p:cNvSpPr>
                <p:nvPr/>
              </p:nvSpPr>
              <p:spPr bwMode="auto">
                <a:xfrm>
                  <a:off x="3107" y="549"/>
                  <a:ext cx="279" cy="17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lIns="91691" tIns="45041" rIns="91691" bIns="45041">
                  <a:spAutoFit/>
                </a:bodyPr>
                <a:lstStyle/>
                <a:p>
                  <a:pPr defTabSz="927100" eaLnBrk="0" hangingPunct="0">
                    <a:lnSpc>
                      <a:spcPct val="85000"/>
                    </a:lnSpc>
                    <a:spcBef>
                      <a:spcPct val="25000"/>
                    </a:spcBef>
                  </a:pPr>
                  <a:r>
                    <a:rPr lang="en-US" sz="1400" b="1" baseline="30000">
                      <a:solidFill>
                        <a:schemeClr val="bg1"/>
                      </a:solidFill>
                    </a:rPr>
                    <a:t>Y90</a:t>
                  </a:r>
                  <a:endParaRPr lang="en-US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574" name="Line 91"/>
                <p:cNvSpPr>
                  <a:spLocks noChangeShapeType="1"/>
                </p:cNvSpPr>
                <p:nvPr/>
              </p:nvSpPr>
              <p:spPr bwMode="auto">
                <a:xfrm rot="-5400000">
                  <a:off x="3182" y="724"/>
                  <a:ext cx="77" cy="1"/>
                </a:xfrm>
                <a:prstGeom prst="line">
                  <a:avLst/>
                </a:prstGeom>
                <a:noFill/>
                <a:ln w="25400">
                  <a:solidFill>
                    <a:srgbClr val="01FF0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grpSp>
              <p:nvGrpSpPr>
                <p:cNvPr id="65649" name="Group 92"/>
                <p:cNvGrpSpPr>
                  <a:grpSpLocks/>
                </p:cNvGrpSpPr>
                <p:nvPr/>
              </p:nvGrpSpPr>
              <p:grpSpPr bwMode="auto">
                <a:xfrm rot="-2207736">
                  <a:off x="3336" y="607"/>
                  <a:ext cx="109" cy="138"/>
                  <a:chOff x="3879" y="2036"/>
                  <a:chExt cx="91" cy="171"/>
                </a:xfrm>
              </p:grpSpPr>
              <p:sp>
                <p:nvSpPr>
                  <p:cNvPr id="65600" name="Freeform 93"/>
                  <p:cNvSpPr>
                    <a:spLocks/>
                  </p:cNvSpPr>
                  <p:nvPr/>
                </p:nvSpPr>
                <p:spPr bwMode="auto">
                  <a:xfrm>
                    <a:off x="3879" y="2036"/>
                    <a:ext cx="57" cy="21"/>
                  </a:xfrm>
                  <a:custGeom>
                    <a:avLst/>
                    <a:gdLst>
                      <a:gd name="T0" fmla="*/ 0 w 172"/>
                      <a:gd name="T1" fmla="*/ 0 h 63"/>
                      <a:gd name="T2" fmla="*/ 0 w 172"/>
                      <a:gd name="T3" fmla="*/ 0 h 63"/>
                      <a:gd name="T4" fmla="*/ 0 w 172"/>
                      <a:gd name="T5" fmla="*/ 0 h 63"/>
                      <a:gd name="T6" fmla="*/ 0 w 172"/>
                      <a:gd name="T7" fmla="*/ 0 h 63"/>
                      <a:gd name="T8" fmla="*/ 0 w 172"/>
                      <a:gd name="T9" fmla="*/ 0 h 63"/>
                      <a:gd name="T10" fmla="*/ 0 w 172"/>
                      <a:gd name="T11" fmla="*/ 0 h 63"/>
                      <a:gd name="T12" fmla="*/ 0 w 172"/>
                      <a:gd name="T13" fmla="*/ 0 h 63"/>
                      <a:gd name="T14" fmla="*/ 0 w 172"/>
                      <a:gd name="T15" fmla="*/ 0 h 63"/>
                      <a:gd name="T16" fmla="*/ 0 w 172"/>
                      <a:gd name="T17" fmla="*/ 0 h 63"/>
                      <a:gd name="T18" fmla="*/ 0 w 172"/>
                      <a:gd name="T19" fmla="*/ 0 h 63"/>
                      <a:gd name="T20" fmla="*/ 0 w 172"/>
                      <a:gd name="T21" fmla="*/ 0 h 63"/>
                      <a:gd name="T22" fmla="*/ 0 w 172"/>
                      <a:gd name="T23" fmla="*/ 0 h 63"/>
                      <a:gd name="T24" fmla="*/ 0 w 172"/>
                      <a:gd name="T25" fmla="*/ 0 h 63"/>
                      <a:gd name="T26" fmla="*/ 0 w 172"/>
                      <a:gd name="T27" fmla="*/ 0 h 63"/>
                      <a:gd name="T28" fmla="*/ 0 w 172"/>
                      <a:gd name="T29" fmla="*/ 0 h 63"/>
                      <a:gd name="T30" fmla="*/ 0 w 172"/>
                      <a:gd name="T31" fmla="*/ 0 h 63"/>
                      <a:gd name="T32" fmla="*/ 0 w 172"/>
                      <a:gd name="T33" fmla="*/ 0 h 63"/>
                      <a:gd name="T34" fmla="*/ 0 w 172"/>
                      <a:gd name="T35" fmla="*/ 0 h 63"/>
                      <a:gd name="T36" fmla="*/ 0 w 172"/>
                      <a:gd name="T37" fmla="*/ 0 h 63"/>
                      <a:gd name="T38" fmla="*/ 0 w 172"/>
                      <a:gd name="T39" fmla="*/ 0 h 63"/>
                      <a:gd name="T40" fmla="*/ 0 w 172"/>
                      <a:gd name="T41" fmla="*/ 0 h 6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2"/>
                      <a:gd name="T64" fmla="*/ 0 h 63"/>
                      <a:gd name="T65" fmla="*/ 172 w 172"/>
                      <a:gd name="T66" fmla="*/ 63 h 6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2" h="63">
                        <a:moveTo>
                          <a:pt x="172" y="25"/>
                        </a:moveTo>
                        <a:lnTo>
                          <a:pt x="168" y="22"/>
                        </a:lnTo>
                        <a:lnTo>
                          <a:pt x="147" y="9"/>
                        </a:lnTo>
                        <a:lnTo>
                          <a:pt x="124" y="2"/>
                        </a:lnTo>
                        <a:lnTo>
                          <a:pt x="102" y="0"/>
                        </a:lnTo>
                        <a:lnTo>
                          <a:pt x="82" y="1"/>
                        </a:lnTo>
                        <a:lnTo>
                          <a:pt x="61" y="5"/>
                        </a:lnTo>
                        <a:lnTo>
                          <a:pt x="40" y="8"/>
                        </a:lnTo>
                        <a:lnTo>
                          <a:pt x="20" y="13"/>
                        </a:lnTo>
                        <a:lnTo>
                          <a:pt x="0" y="17"/>
                        </a:lnTo>
                        <a:lnTo>
                          <a:pt x="9" y="63"/>
                        </a:lnTo>
                        <a:lnTo>
                          <a:pt x="29" y="59"/>
                        </a:lnTo>
                        <a:lnTo>
                          <a:pt x="49" y="54"/>
                        </a:lnTo>
                        <a:lnTo>
                          <a:pt x="68" y="51"/>
                        </a:lnTo>
                        <a:lnTo>
                          <a:pt x="84" y="47"/>
                        </a:lnTo>
                        <a:lnTo>
                          <a:pt x="102" y="48"/>
                        </a:lnTo>
                        <a:lnTo>
                          <a:pt x="117" y="48"/>
                        </a:lnTo>
                        <a:lnTo>
                          <a:pt x="129" y="53"/>
                        </a:lnTo>
                        <a:lnTo>
                          <a:pt x="140" y="59"/>
                        </a:lnTo>
                        <a:lnTo>
                          <a:pt x="136" y="55"/>
                        </a:lnTo>
                        <a:lnTo>
                          <a:pt x="172" y="25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01" name="Freeform 94"/>
                  <p:cNvSpPr>
                    <a:spLocks/>
                  </p:cNvSpPr>
                  <p:nvPr/>
                </p:nvSpPr>
                <p:spPr bwMode="auto">
                  <a:xfrm>
                    <a:off x="3924" y="2044"/>
                    <a:ext cx="16" cy="29"/>
                  </a:xfrm>
                  <a:custGeom>
                    <a:avLst/>
                    <a:gdLst>
                      <a:gd name="T0" fmla="*/ 0 w 49"/>
                      <a:gd name="T1" fmla="*/ 0 h 85"/>
                      <a:gd name="T2" fmla="*/ 0 w 49"/>
                      <a:gd name="T3" fmla="*/ 0 h 85"/>
                      <a:gd name="T4" fmla="*/ 0 w 49"/>
                      <a:gd name="T5" fmla="*/ 0 h 85"/>
                      <a:gd name="T6" fmla="*/ 0 w 49"/>
                      <a:gd name="T7" fmla="*/ 0 h 85"/>
                      <a:gd name="T8" fmla="*/ 0 w 49"/>
                      <a:gd name="T9" fmla="*/ 0 h 85"/>
                      <a:gd name="T10" fmla="*/ 0 w 49"/>
                      <a:gd name="T11" fmla="*/ 0 h 85"/>
                      <a:gd name="T12" fmla="*/ 0 w 49"/>
                      <a:gd name="T13" fmla="*/ 0 h 85"/>
                      <a:gd name="T14" fmla="*/ 0 w 49"/>
                      <a:gd name="T15" fmla="*/ 0 h 85"/>
                      <a:gd name="T16" fmla="*/ 0 w 49"/>
                      <a:gd name="T17" fmla="*/ 0 h 85"/>
                      <a:gd name="T18" fmla="*/ 0 w 49"/>
                      <a:gd name="T19" fmla="*/ 0 h 85"/>
                      <a:gd name="T20" fmla="*/ 0 w 49"/>
                      <a:gd name="T21" fmla="*/ 0 h 85"/>
                      <a:gd name="T22" fmla="*/ 0 w 49"/>
                      <a:gd name="T23" fmla="*/ 0 h 85"/>
                      <a:gd name="T24" fmla="*/ 0 w 49"/>
                      <a:gd name="T25" fmla="*/ 0 h 8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9"/>
                      <a:gd name="T40" fmla="*/ 0 h 85"/>
                      <a:gd name="T41" fmla="*/ 49 w 49"/>
                      <a:gd name="T42" fmla="*/ 85 h 8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9" h="85">
                        <a:moveTo>
                          <a:pt x="34" y="85"/>
                        </a:moveTo>
                        <a:lnTo>
                          <a:pt x="35" y="84"/>
                        </a:lnTo>
                        <a:lnTo>
                          <a:pt x="47" y="64"/>
                        </a:lnTo>
                        <a:lnTo>
                          <a:pt x="49" y="43"/>
                        </a:lnTo>
                        <a:lnTo>
                          <a:pt x="47" y="21"/>
                        </a:lnTo>
                        <a:lnTo>
                          <a:pt x="36" y="0"/>
                        </a:lnTo>
                        <a:lnTo>
                          <a:pt x="0" y="30"/>
                        </a:lnTo>
                        <a:lnTo>
                          <a:pt x="1" y="33"/>
                        </a:lnTo>
                        <a:lnTo>
                          <a:pt x="1" y="43"/>
                        </a:lnTo>
                        <a:lnTo>
                          <a:pt x="1" y="52"/>
                        </a:lnTo>
                        <a:lnTo>
                          <a:pt x="1" y="54"/>
                        </a:lnTo>
                        <a:lnTo>
                          <a:pt x="2" y="53"/>
                        </a:lnTo>
                        <a:lnTo>
                          <a:pt x="34" y="85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02" name="Freeform 95"/>
                  <p:cNvSpPr>
                    <a:spLocks/>
                  </p:cNvSpPr>
                  <p:nvPr/>
                </p:nvSpPr>
                <p:spPr bwMode="auto">
                  <a:xfrm>
                    <a:off x="3901" y="2062"/>
                    <a:ext cx="41" cy="59"/>
                  </a:xfrm>
                  <a:custGeom>
                    <a:avLst/>
                    <a:gdLst>
                      <a:gd name="T0" fmla="*/ 0 w 122"/>
                      <a:gd name="T1" fmla="*/ 0 h 176"/>
                      <a:gd name="T2" fmla="*/ 0 w 122"/>
                      <a:gd name="T3" fmla="*/ 0 h 176"/>
                      <a:gd name="T4" fmla="*/ 0 w 122"/>
                      <a:gd name="T5" fmla="*/ 0 h 176"/>
                      <a:gd name="T6" fmla="*/ 0 w 122"/>
                      <a:gd name="T7" fmla="*/ 0 h 176"/>
                      <a:gd name="T8" fmla="*/ 0 w 122"/>
                      <a:gd name="T9" fmla="*/ 0 h 176"/>
                      <a:gd name="T10" fmla="*/ 0 w 122"/>
                      <a:gd name="T11" fmla="*/ 0 h 176"/>
                      <a:gd name="T12" fmla="*/ 0 w 122"/>
                      <a:gd name="T13" fmla="*/ 0 h 176"/>
                      <a:gd name="T14" fmla="*/ 0 w 122"/>
                      <a:gd name="T15" fmla="*/ 0 h 176"/>
                      <a:gd name="T16" fmla="*/ 0 w 122"/>
                      <a:gd name="T17" fmla="*/ 0 h 176"/>
                      <a:gd name="T18" fmla="*/ 0 w 122"/>
                      <a:gd name="T19" fmla="*/ 0 h 176"/>
                      <a:gd name="T20" fmla="*/ 0 w 122"/>
                      <a:gd name="T21" fmla="*/ 0 h 176"/>
                      <a:gd name="T22" fmla="*/ 0 w 122"/>
                      <a:gd name="T23" fmla="*/ 0 h 176"/>
                      <a:gd name="T24" fmla="*/ 0 w 122"/>
                      <a:gd name="T25" fmla="*/ 0 h 176"/>
                      <a:gd name="T26" fmla="*/ 0 w 122"/>
                      <a:gd name="T27" fmla="*/ 0 h 176"/>
                      <a:gd name="T28" fmla="*/ 0 w 122"/>
                      <a:gd name="T29" fmla="*/ 0 h 176"/>
                      <a:gd name="T30" fmla="*/ 0 w 122"/>
                      <a:gd name="T31" fmla="*/ 0 h 176"/>
                      <a:gd name="T32" fmla="*/ 0 w 122"/>
                      <a:gd name="T33" fmla="*/ 0 h 176"/>
                      <a:gd name="T34" fmla="*/ 0 w 122"/>
                      <a:gd name="T35" fmla="*/ 0 h 176"/>
                      <a:gd name="T36" fmla="*/ 0 w 122"/>
                      <a:gd name="T37" fmla="*/ 0 h 176"/>
                      <a:gd name="T38" fmla="*/ 0 w 122"/>
                      <a:gd name="T39" fmla="*/ 0 h 176"/>
                      <a:gd name="T40" fmla="*/ 0 w 122"/>
                      <a:gd name="T41" fmla="*/ 0 h 1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2"/>
                      <a:gd name="T64" fmla="*/ 0 h 176"/>
                      <a:gd name="T65" fmla="*/ 122 w 122"/>
                      <a:gd name="T66" fmla="*/ 176 h 1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2" h="176">
                        <a:moveTo>
                          <a:pt x="51" y="153"/>
                        </a:moveTo>
                        <a:lnTo>
                          <a:pt x="51" y="153"/>
                        </a:lnTo>
                        <a:lnTo>
                          <a:pt x="46" y="140"/>
                        </a:lnTo>
                        <a:lnTo>
                          <a:pt x="46" y="129"/>
                        </a:lnTo>
                        <a:lnTo>
                          <a:pt x="52" y="115"/>
                        </a:lnTo>
                        <a:lnTo>
                          <a:pt x="60" y="99"/>
                        </a:lnTo>
                        <a:lnTo>
                          <a:pt x="73" y="83"/>
                        </a:lnTo>
                        <a:lnTo>
                          <a:pt x="89" y="66"/>
                        </a:lnTo>
                        <a:lnTo>
                          <a:pt x="105" y="50"/>
                        </a:lnTo>
                        <a:lnTo>
                          <a:pt x="122" y="32"/>
                        </a:lnTo>
                        <a:lnTo>
                          <a:pt x="90" y="0"/>
                        </a:lnTo>
                        <a:lnTo>
                          <a:pt x="73" y="15"/>
                        </a:lnTo>
                        <a:lnTo>
                          <a:pt x="54" y="34"/>
                        </a:lnTo>
                        <a:lnTo>
                          <a:pt x="38" y="53"/>
                        </a:lnTo>
                        <a:lnTo>
                          <a:pt x="21" y="74"/>
                        </a:lnTo>
                        <a:lnTo>
                          <a:pt x="8" y="97"/>
                        </a:lnTo>
                        <a:lnTo>
                          <a:pt x="0" y="122"/>
                        </a:lnTo>
                        <a:lnTo>
                          <a:pt x="0" y="150"/>
                        </a:lnTo>
                        <a:lnTo>
                          <a:pt x="12" y="176"/>
                        </a:lnTo>
                        <a:lnTo>
                          <a:pt x="51" y="153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03" name="Freeform 96"/>
                  <p:cNvSpPr>
                    <a:spLocks/>
                  </p:cNvSpPr>
                  <p:nvPr/>
                </p:nvSpPr>
                <p:spPr bwMode="auto">
                  <a:xfrm>
                    <a:off x="3899" y="2113"/>
                    <a:ext cx="66" cy="32"/>
                  </a:xfrm>
                  <a:custGeom>
                    <a:avLst/>
                    <a:gdLst>
                      <a:gd name="T0" fmla="*/ 0 w 196"/>
                      <a:gd name="T1" fmla="*/ 0 h 93"/>
                      <a:gd name="T2" fmla="*/ 0 w 196"/>
                      <a:gd name="T3" fmla="*/ 0 h 93"/>
                      <a:gd name="T4" fmla="*/ 0 w 196"/>
                      <a:gd name="T5" fmla="*/ 0 h 93"/>
                      <a:gd name="T6" fmla="*/ 0 w 196"/>
                      <a:gd name="T7" fmla="*/ 0 h 93"/>
                      <a:gd name="T8" fmla="*/ 0 w 196"/>
                      <a:gd name="T9" fmla="*/ 0 h 93"/>
                      <a:gd name="T10" fmla="*/ 0 w 196"/>
                      <a:gd name="T11" fmla="*/ 0 h 93"/>
                      <a:gd name="T12" fmla="*/ 0 w 196"/>
                      <a:gd name="T13" fmla="*/ 0 h 93"/>
                      <a:gd name="T14" fmla="*/ 0 w 196"/>
                      <a:gd name="T15" fmla="*/ 0 h 93"/>
                      <a:gd name="T16" fmla="*/ 0 w 196"/>
                      <a:gd name="T17" fmla="*/ 0 h 93"/>
                      <a:gd name="T18" fmla="*/ 0 w 196"/>
                      <a:gd name="T19" fmla="*/ 0 h 93"/>
                      <a:gd name="T20" fmla="*/ 0 w 196"/>
                      <a:gd name="T21" fmla="*/ 0 h 93"/>
                      <a:gd name="T22" fmla="*/ 0 w 196"/>
                      <a:gd name="T23" fmla="*/ 0 h 93"/>
                      <a:gd name="T24" fmla="*/ 0 w 196"/>
                      <a:gd name="T25" fmla="*/ 0 h 93"/>
                      <a:gd name="T26" fmla="*/ 0 w 196"/>
                      <a:gd name="T27" fmla="*/ 0 h 93"/>
                      <a:gd name="T28" fmla="*/ 0 w 196"/>
                      <a:gd name="T29" fmla="*/ 0 h 93"/>
                      <a:gd name="T30" fmla="*/ 0 w 196"/>
                      <a:gd name="T31" fmla="*/ 0 h 93"/>
                      <a:gd name="T32" fmla="*/ 0 w 196"/>
                      <a:gd name="T33" fmla="*/ 0 h 93"/>
                      <a:gd name="T34" fmla="*/ 0 w 196"/>
                      <a:gd name="T35" fmla="*/ 0 h 93"/>
                      <a:gd name="T36" fmla="*/ 0 w 196"/>
                      <a:gd name="T37" fmla="*/ 0 h 93"/>
                      <a:gd name="T38" fmla="*/ 0 w 196"/>
                      <a:gd name="T39" fmla="*/ 0 h 93"/>
                      <a:gd name="T40" fmla="*/ 0 w 196"/>
                      <a:gd name="T41" fmla="*/ 0 h 9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6"/>
                      <a:gd name="T64" fmla="*/ 0 h 93"/>
                      <a:gd name="T65" fmla="*/ 196 w 196"/>
                      <a:gd name="T66" fmla="*/ 93 h 9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6" h="93">
                        <a:moveTo>
                          <a:pt x="194" y="59"/>
                        </a:moveTo>
                        <a:lnTo>
                          <a:pt x="196" y="62"/>
                        </a:lnTo>
                        <a:lnTo>
                          <a:pt x="176" y="44"/>
                        </a:lnTo>
                        <a:lnTo>
                          <a:pt x="152" y="32"/>
                        </a:lnTo>
                        <a:lnTo>
                          <a:pt x="125" y="28"/>
                        </a:lnTo>
                        <a:lnTo>
                          <a:pt x="101" y="25"/>
                        </a:lnTo>
                        <a:lnTo>
                          <a:pt x="80" y="22"/>
                        </a:lnTo>
                        <a:lnTo>
                          <a:pt x="62" y="16"/>
                        </a:lnTo>
                        <a:lnTo>
                          <a:pt x="49" y="9"/>
                        </a:lnTo>
                        <a:lnTo>
                          <a:pt x="39" y="0"/>
                        </a:lnTo>
                        <a:lnTo>
                          <a:pt x="0" y="23"/>
                        </a:lnTo>
                        <a:lnTo>
                          <a:pt x="19" y="46"/>
                        </a:lnTo>
                        <a:lnTo>
                          <a:pt x="44" y="60"/>
                        </a:lnTo>
                        <a:lnTo>
                          <a:pt x="71" y="68"/>
                        </a:lnTo>
                        <a:lnTo>
                          <a:pt x="96" y="71"/>
                        </a:lnTo>
                        <a:lnTo>
                          <a:pt x="118" y="74"/>
                        </a:lnTo>
                        <a:lnTo>
                          <a:pt x="138" y="78"/>
                        </a:lnTo>
                        <a:lnTo>
                          <a:pt x="150" y="83"/>
                        </a:lnTo>
                        <a:lnTo>
                          <a:pt x="160" y="90"/>
                        </a:lnTo>
                        <a:lnTo>
                          <a:pt x="162" y="93"/>
                        </a:lnTo>
                        <a:lnTo>
                          <a:pt x="194" y="59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04" name="Freeform 97"/>
                  <p:cNvSpPr>
                    <a:spLocks/>
                  </p:cNvSpPr>
                  <p:nvPr/>
                </p:nvSpPr>
                <p:spPr bwMode="auto">
                  <a:xfrm>
                    <a:off x="3928" y="2133"/>
                    <a:ext cx="42" cy="49"/>
                  </a:xfrm>
                  <a:custGeom>
                    <a:avLst/>
                    <a:gdLst>
                      <a:gd name="T0" fmla="*/ 0 w 125"/>
                      <a:gd name="T1" fmla="*/ 0 h 147"/>
                      <a:gd name="T2" fmla="*/ 0 w 125"/>
                      <a:gd name="T3" fmla="*/ 0 h 147"/>
                      <a:gd name="T4" fmla="*/ 0 w 125"/>
                      <a:gd name="T5" fmla="*/ 0 h 147"/>
                      <a:gd name="T6" fmla="*/ 0 w 125"/>
                      <a:gd name="T7" fmla="*/ 0 h 147"/>
                      <a:gd name="T8" fmla="*/ 0 w 125"/>
                      <a:gd name="T9" fmla="*/ 0 h 147"/>
                      <a:gd name="T10" fmla="*/ 0 w 125"/>
                      <a:gd name="T11" fmla="*/ 0 h 147"/>
                      <a:gd name="T12" fmla="*/ 0 w 125"/>
                      <a:gd name="T13" fmla="*/ 0 h 147"/>
                      <a:gd name="T14" fmla="*/ 0 w 125"/>
                      <a:gd name="T15" fmla="*/ 0 h 147"/>
                      <a:gd name="T16" fmla="*/ 0 w 125"/>
                      <a:gd name="T17" fmla="*/ 0 h 147"/>
                      <a:gd name="T18" fmla="*/ 0 w 125"/>
                      <a:gd name="T19" fmla="*/ 0 h 147"/>
                      <a:gd name="T20" fmla="*/ 0 w 125"/>
                      <a:gd name="T21" fmla="*/ 0 h 147"/>
                      <a:gd name="T22" fmla="*/ 0 w 125"/>
                      <a:gd name="T23" fmla="*/ 0 h 147"/>
                      <a:gd name="T24" fmla="*/ 0 w 125"/>
                      <a:gd name="T25" fmla="*/ 0 h 147"/>
                      <a:gd name="T26" fmla="*/ 0 w 125"/>
                      <a:gd name="T27" fmla="*/ 0 h 147"/>
                      <a:gd name="T28" fmla="*/ 0 w 125"/>
                      <a:gd name="T29" fmla="*/ 0 h 147"/>
                      <a:gd name="T30" fmla="*/ 0 w 125"/>
                      <a:gd name="T31" fmla="*/ 0 h 147"/>
                      <a:gd name="T32" fmla="*/ 0 w 125"/>
                      <a:gd name="T33" fmla="*/ 0 h 147"/>
                      <a:gd name="T34" fmla="*/ 0 w 125"/>
                      <a:gd name="T35" fmla="*/ 0 h 147"/>
                      <a:gd name="T36" fmla="*/ 0 w 125"/>
                      <a:gd name="T37" fmla="*/ 0 h 147"/>
                      <a:gd name="T38" fmla="*/ 0 w 125"/>
                      <a:gd name="T39" fmla="*/ 0 h 147"/>
                      <a:gd name="T40" fmla="*/ 0 w 125"/>
                      <a:gd name="T41" fmla="*/ 0 h 14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5"/>
                      <a:gd name="T64" fmla="*/ 0 h 147"/>
                      <a:gd name="T65" fmla="*/ 125 w 125"/>
                      <a:gd name="T66" fmla="*/ 147 h 14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5" h="147">
                        <a:moveTo>
                          <a:pt x="49" y="133"/>
                        </a:moveTo>
                        <a:lnTo>
                          <a:pt x="43" y="147"/>
                        </a:lnTo>
                        <a:lnTo>
                          <a:pt x="55" y="134"/>
                        </a:lnTo>
                        <a:lnTo>
                          <a:pt x="71" y="120"/>
                        </a:lnTo>
                        <a:lnTo>
                          <a:pt x="87" y="105"/>
                        </a:lnTo>
                        <a:lnTo>
                          <a:pt x="102" y="90"/>
                        </a:lnTo>
                        <a:lnTo>
                          <a:pt x="115" y="73"/>
                        </a:lnTo>
                        <a:lnTo>
                          <a:pt x="125" y="49"/>
                        </a:lnTo>
                        <a:lnTo>
                          <a:pt x="121" y="23"/>
                        </a:lnTo>
                        <a:lnTo>
                          <a:pt x="105" y="0"/>
                        </a:lnTo>
                        <a:lnTo>
                          <a:pt x="73" y="34"/>
                        </a:lnTo>
                        <a:lnTo>
                          <a:pt x="78" y="41"/>
                        </a:lnTo>
                        <a:lnTo>
                          <a:pt x="79" y="44"/>
                        </a:lnTo>
                        <a:lnTo>
                          <a:pt x="76" y="48"/>
                        </a:lnTo>
                        <a:lnTo>
                          <a:pt x="67" y="58"/>
                        </a:lnTo>
                        <a:lnTo>
                          <a:pt x="55" y="71"/>
                        </a:lnTo>
                        <a:lnTo>
                          <a:pt x="38" y="86"/>
                        </a:lnTo>
                        <a:lnTo>
                          <a:pt x="22" y="102"/>
                        </a:lnTo>
                        <a:lnTo>
                          <a:pt x="6" y="119"/>
                        </a:lnTo>
                        <a:lnTo>
                          <a:pt x="0" y="133"/>
                        </a:lnTo>
                        <a:lnTo>
                          <a:pt x="49" y="133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05" name="Freeform 98"/>
                  <p:cNvSpPr>
                    <a:spLocks/>
                  </p:cNvSpPr>
                  <p:nvPr/>
                </p:nvSpPr>
                <p:spPr bwMode="auto">
                  <a:xfrm>
                    <a:off x="3928" y="2177"/>
                    <a:ext cx="16" cy="30"/>
                  </a:xfrm>
                  <a:custGeom>
                    <a:avLst/>
                    <a:gdLst>
                      <a:gd name="T0" fmla="*/ 0 w 51"/>
                      <a:gd name="T1" fmla="*/ 0 h 87"/>
                      <a:gd name="T2" fmla="*/ 0 w 51"/>
                      <a:gd name="T3" fmla="*/ 0 h 87"/>
                      <a:gd name="T4" fmla="*/ 0 w 51"/>
                      <a:gd name="T5" fmla="*/ 0 h 87"/>
                      <a:gd name="T6" fmla="*/ 0 w 51"/>
                      <a:gd name="T7" fmla="*/ 0 h 87"/>
                      <a:gd name="T8" fmla="*/ 0 w 51"/>
                      <a:gd name="T9" fmla="*/ 0 h 87"/>
                      <a:gd name="T10" fmla="*/ 0 w 51"/>
                      <a:gd name="T11" fmla="*/ 0 h 87"/>
                      <a:gd name="T12" fmla="*/ 0 w 51"/>
                      <a:gd name="T13" fmla="*/ 0 h 87"/>
                      <a:gd name="T14" fmla="*/ 0 w 51"/>
                      <a:gd name="T15" fmla="*/ 0 h 87"/>
                      <a:gd name="T16" fmla="*/ 0 w 51"/>
                      <a:gd name="T17" fmla="*/ 0 h 87"/>
                      <a:gd name="T18" fmla="*/ 0 w 51"/>
                      <a:gd name="T19" fmla="*/ 0 h 87"/>
                      <a:gd name="T20" fmla="*/ 0 w 51"/>
                      <a:gd name="T21" fmla="*/ 0 h 87"/>
                      <a:gd name="T22" fmla="*/ 0 w 51"/>
                      <a:gd name="T23" fmla="*/ 0 h 87"/>
                      <a:gd name="T24" fmla="*/ 0 w 51"/>
                      <a:gd name="T25" fmla="*/ 0 h 8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87"/>
                      <a:gd name="T41" fmla="*/ 51 w 51"/>
                      <a:gd name="T42" fmla="*/ 87 h 8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87">
                        <a:moveTo>
                          <a:pt x="37" y="39"/>
                        </a:moveTo>
                        <a:lnTo>
                          <a:pt x="47" y="42"/>
                        </a:lnTo>
                        <a:lnTo>
                          <a:pt x="48" y="42"/>
                        </a:lnTo>
                        <a:lnTo>
                          <a:pt x="48" y="36"/>
                        </a:lnTo>
                        <a:lnTo>
                          <a:pt x="48" y="18"/>
                        </a:lnTo>
                        <a:lnTo>
                          <a:pt x="51" y="0"/>
                        </a:lnTo>
                        <a:lnTo>
                          <a:pt x="2" y="0"/>
                        </a:lnTo>
                        <a:lnTo>
                          <a:pt x="2" y="16"/>
                        </a:lnTo>
                        <a:lnTo>
                          <a:pt x="0" y="36"/>
                        </a:lnTo>
                        <a:lnTo>
                          <a:pt x="5" y="61"/>
                        </a:lnTo>
                        <a:lnTo>
                          <a:pt x="27" y="84"/>
                        </a:lnTo>
                        <a:lnTo>
                          <a:pt x="37" y="87"/>
                        </a:ln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606" name="Freeform 99"/>
                  <p:cNvSpPr>
                    <a:spLocks/>
                  </p:cNvSpPr>
                  <p:nvPr/>
                </p:nvSpPr>
                <p:spPr bwMode="auto">
                  <a:xfrm>
                    <a:off x="3940" y="2191"/>
                    <a:ext cx="11" cy="16"/>
                  </a:xfrm>
                  <a:custGeom>
                    <a:avLst/>
                    <a:gdLst>
                      <a:gd name="T0" fmla="*/ 0 w 32"/>
                      <a:gd name="T1" fmla="*/ 0 h 48"/>
                      <a:gd name="T2" fmla="*/ 0 w 32"/>
                      <a:gd name="T3" fmla="*/ 0 h 48"/>
                      <a:gd name="T4" fmla="*/ 0 w 32"/>
                      <a:gd name="T5" fmla="*/ 0 h 48"/>
                      <a:gd name="T6" fmla="*/ 0 w 32"/>
                      <a:gd name="T7" fmla="*/ 0 h 48"/>
                      <a:gd name="T8" fmla="*/ 0 w 32"/>
                      <a:gd name="T9" fmla="*/ 0 h 48"/>
                      <a:gd name="T10" fmla="*/ 0 w 32"/>
                      <a:gd name="T11" fmla="*/ 0 h 48"/>
                      <a:gd name="T12" fmla="*/ 0 w 32"/>
                      <a:gd name="T13" fmla="*/ 0 h 48"/>
                      <a:gd name="T14" fmla="*/ 0 w 32"/>
                      <a:gd name="T15" fmla="*/ 0 h 48"/>
                      <a:gd name="T16" fmla="*/ 0 w 32"/>
                      <a:gd name="T17" fmla="*/ 0 h 48"/>
                      <a:gd name="T18" fmla="*/ 0 w 32"/>
                      <a:gd name="T19" fmla="*/ 0 h 48"/>
                      <a:gd name="T20" fmla="*/ 0 w 32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2"/>
                      <a:gd name="T34" fmla="*/ 0 h 48"/>
                      <a:gd name="T35" fmla="*/ 32 w 32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2" h="48">
                        <a:moveTo>
                          <a:pt x="32" y="0"/>
                        </a:moveTo>
                        <a:lnTo>
                          <a:pt x="24" y="0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8" y="48"/>
                        </a:lnTo>
                        <a:lnTo>
                          <a:pt x="16" y="48"/>
                        </a:lnTo>
                        <a:lnTo>
                          <a:pt x="24" y="48"/>
                        </a:lnTo>
                        <a:lnTo>
                          <a:pt x="32" y="4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65653" name="Group 100"/>
                <p:cNvGrpSpPr>
                  <a:grpSpLocks/>
                </p:cNvGrpSpPr>
                <p:nvPr/>
              </p:nvGrpSpPr>
              <p:grpSpPr bwMode="auto">
                <a:xfrm rot="225115">
                  <a:off x="3174" y="368"/>
                  <a:ext cx="83" cy="134"/>
                  <a:chOff x="3879" y="2036"/>
                  <a:chExt cx="91" cy="171"/>
                </a:xfrm>
              </p:grpSpPr>
              <p:sp>
                <p:nvSpPr>
                  <p:cNvPr id="65593" name="Freeform 101"/>
                  <p:cNvSpPr>
                    <a:spLocks/>
                  </p:cNvSpPr>
                  <p:nvPr/>
                </p:nvSpPr>
                <p:spPr bwMode="auto">
                  <a:xfrm>
                    <a:off x="3879" y="2036"/>
                    <a:ext cx="57" cy="21"/>
                  </a:xfrm>
                  <a:custGeom>
                    <a:avLst/>
                    <a:gdLst>
                      <a:gd name="T0" fmla="*/ 0 w 172"/>
                      <a:gd name="T1" fmla="*/ 0 h 63"/>
                      <a:gd name="T2" fmla="*/ 0 w 172"/>
                      <a:gd name="T3" fmla="*/ 0 h 63"/>
                      <a:gd name="T4" fmla="*/ 0 w 172"/>
                      <a:gd name="T5" fmla="*/ 0 h 63"/>
                      <a:gd name="T6" fmla="*/ 0 w 172"/>
                      <a:gd name="T7" fmla="*/ 0 h 63"/>
                      <a:gd name="T8" fmla="*/ 0 w 172"/>
                      <a:gd name="T9" fmla="*/ 0 h 63"/>
                      <a:gd name="T10" fmla="*/ 0 w 172"/>
                      <a:gd name="T11" fmla="*/ 0 h 63"/>
                      <a:gd name="T12" fmla="*/ 0 w 172"/>
                      <a:gd name="T13" fmla="*/ 0 h 63"/>
                      <a:gd name="T14" fmla="*/ 0 w 172"/>
                      <a:gd name="T15" fmla="*/ 0 h 63"/>
                      <a:gd name="T16" fmla="*/ 0 w 172"/>
                      <a:gd name="T17" fmla="*/ 0 h 63"/>
                      <a:gd name="T18" fmla="*/ 0 w 172"/>
                      <a:gd name="T19" fmla="*/ 0 h 63"/>
                      <a:gd name="T20" fmla="*/ 0 w 172"/>
                      <a:gd name="T21" fmla="*/ 0 h 63"/>
                      <a:gd name="T22" fmla="*/ 0 w 172"/>
                      <a:gd name="T23" fmla="*/ 0 h 63"/>
                      <a:gd name="T24" fmla="*/ 0 w 172"/>
                      <a:gd name="T25" fmla="*/ 0 h 63"/>
                      <a:gd name="T26" fmla="*/ 0 w 172"/>
                      <a:gd name="T27" fmla="*/ 0 h 63"/>
                      <a:gd name="T28" fmla="*/ 0 w 172"/>
                      <a:gd name="T29" fmla="*/ 0 h 63"/>
                      <a:gd name="T30" fmla="*/ 0 w 172"/>
                      <a:gd name="T31" fmla="*/ 0 h 63"/>
                      <a:gd name="T32" fmla="*/ 0 w 172"/>
                      <a:gd name="T33" fmla="*/ 0 h 63"/>
                      <a:gd name="T34" fmla="*/ 0 w 172"/>
                      <a:gd name="T35" fmla="*/ 0 h 63"/>
                      <a:gd name="T36" fmla="*/ 0 w 172"/>
                      <a:gd name="T37" fmla="*/ 0 h 63"/>
                      <a:gd name="T38" fmla="*/ 0 w 172"/>
                      <a:gd name="T39" fmla="*/ 0 h 63"/>
                      <a:gd name="T40" fmla="*/ 0 w 172"/>
                      <a:gd name="T41" fmla="*/ 0 h 6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2"/>
                      <a:gd name="T64" fmla="*/ 0 h 63"/>
                      <a:gd name="T65" fmla="*/ 172 w 172"/>
                      <a:gd name="T66" fmla="*/ 63 h 6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2" h="63">
                        <a:moveTo>
                          <a:pt x="172" y="25"/>
                        </a:moveTo>
                        <a:lnTo>
                          <a:pt x="168" y="22"/>
                        </a:lnTo>
                        <a:lnTo>
                          <a:pt x="147" y="9"/>
                        </a:lnTo>
                        <a:lnTo>
                          <a:pt x="124" y="2"/>
                        </a:lnTo>
                        <a:lnTo>
                          <a:pt x="102" y="0"/>
                        </a:lnTo>
                        <a:lnTo>
                          <a:pt x="82" y="1"/>
                        </a:lnTo>
                        <a:lnTo>
                          <a:pt x="61" y="5"/>
                        </a:lnTo>
                        <a:lnTo>
                          <a:pt x="40" y="8"/>
                        </a:lnTo>
                        <a:lnTo>
                          <a:pt x="20" y="13"/>
                        </a:lnTo>
                        <a:lnTo>
                          <a:pt x="0" y="17"/>
                        </a:lnTo>
                        <a:lnTo>
                          <a:pt x="9" y="63"/>
                        </a:lnTo>
                        <a:lnTo>
                          <a:pt x="29" y="59"/>
                        </a:lnTo>
                        <a:lnTo>
                          <a:pt x="49" y="54"/>
                        </a:lnTo>
                        <a:lnTo>
                          <a:pt x="68" y="51"/>
                        </a:lnTo>
                        <a:lnTo>
                          <a:pt x="84" y="47"/>
                        </a:lnTo>
                        <a:lnTo>
                          <a:pt x="102" y="48"/>
                        </a:lnTo>
                        <a:lnTo>
                          <a:pt x="117" y="48"/>
                        </a:lnTo>
                        <a:lnTo>
                          <a:pt x="129" y="53"/>
                        </a:lnTo>
                        <a:lnTo>
                          <a:pt x="140" y="59"/>
                        </a:lnTo>
                        <a:lnTo>
                          <a:pt x="136" y="55"/>
                        </a:lnTo>
                        <a:lnTo>
                          <a:pt x="172" y="25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94" name="Freeform 102"/>
                  <p:cNvSpPr>
                    <a:spLocks/>
                  </p:cNvSpPr>
                  <p:nvPr/>
                </p:nvSpPr>
                <p:spPr bwMode="auto">
                  <a:xfrm>
                    <a:off x="3924" y="2044"/>
                    <a:ext cx="16" cy="29"/>
                  </a:xfrm>
                  <a:custGeom>
                    <a:avLst/>
                    <a:gdLst>
                      <a:gd name="T0" fmla="*/ 0 w 49"/>
                      <a:gd name="T1" fmla="*/ 0 h 85"/>
                      <a:gd name="T2" fmla="*/ 0 w 49"/>
                      <a:gd name="T3" fmla="*/ 0 h 85"/>
                      <a:gd name="T4" fmla="*/ 0 w 49"/>
                      <a:gd name="T5" fmla="*/ 0 h 85"/>
                      <a:gd name="T6" fmla="*/ 0 w 49"/>
                      <a:gd name="T7" fmla="*/ 0 h 85"/>
                      <a:gd name="T8" fmla="*/ 0 w 49"/>
                      <a:gd name="T9" fmla="*/ 0 h 85"/>
                      <a:gd name="T10" fmla="*/ 0 w 49"/>
                      <a:gd name="T11" fmla="*/ 0 h 85"/>
                      <a:gd name="T12" fmla="*/ 0 w 49"/>
                      <a:gd name="T13" fmla="*/ 0 h 85"/>
                      <a:gd name="T14" fmla="*/ 0 w 49"/>
                      <a:gd name="T15" fmla="*/ 0 h 85"/>
                      <a:gd name="T16" fmla="*/ 0 w 49"/>
                      <a:gd name="T17" fmla="*/ 0 h 85"/>
                      <a:gd name="T18" fmla="*/ 0 w 49"/>
                      <a:gd name="T19" fmla="*/ 0 h 85"/>
                      <a:gd name="T20" fmla="*/ 0 w 49"/>
                      <a:gd name="T21" fmla="*/ 0 h 85"/>
                      <a:gd name="T22" fmla="*/ 0 w 49"/>
                      <a:gd name="T23" fmla="*/ 0 h 85"/>
                      <a:gd name="T24" fmla="*/ 0 w 49"/>
                      <a:gd name="T25" fmla="*/ 0 h 8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9"/>
                      <a:gd name="T40" fmla="*/ 0 h 85"/>
                      <a:gd name="T41" fmla="*/ 49 w 49"/>
                      <a:gd name="T42" fmla="*/ 85 h 8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9" h="85">
                        <a:moveTo>
                          <a:pt x="34" y="85"/>
                        </a:moveTo>
                        <a:lnTo>
                          <a:pt x="35" y="84"/>
                        </a:lnTo>
                        <a:lnTo>
                          <a:pt x="47" y="64"/>
                        </a:lnTo>
                        <a:lnTo>
                          <a:pt x="49" y="43"/>
                        </a:lnTo>
                        <a:lnTo>
                          <a:pt x="47" y="21"/>
                        </a:lnTo>
                        <a:lnTo>
                          <a:pt x="36" y="0"/>
                        </a:lnTo>
                        <a:lnTo>
                          <a:pt x="0" y="30"/>
                        </a:lnTo>
                        <a:lnTo>
                          <a:pt x="1" y="33"/>
                        </a:lnTo>
                        <a:lnTo>
                          <a:pt x="1" y="43"/>
                        </a:lnTo>
                        <a:lnTo>
                          <a:pt x="1" y="52"/>
                        </a:lnTo>
                        <a:lnTo>
                          <a:pt x="1" y="54"/>
                        </a:lnTo>
                        <a:lnTo>
                          <a:pt x="2" y="53"/>
                        </a:lnTo>
                        <a:lnTo>
                          <a:pt x="34" y="85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95" name="Freeform 103"/>
                  <p:cNvSpPr>
                    <a:spLocks/>
                  </p:cNvSpPr>
                  <p:nvPr/>
                </p:nvSpPr>
                <p:spPr bwMode="auto">
                  <a:xfrm>
                    <a:off x="3901" y="2062"/>
                    <a:ext cx="41" cy="59"/>
                  </a:xfrm>
                  <a:custGeom>
                    <a:avLst/>
                    <a:gdLst>
                      <a:gd name="T0" fmla="*/ 0 w 122"/>
                      <a:gd name="T1" fmla="*/ 0 h 176"/>
                      <a:gd name="T2" fmla="*/ 0 w 122"/>
                      <a:gd name="T3" fmla="*/ 0 h 176"/>
                      <a:gd name="T4" fmla="*/ 0 w 122"/>
                      <a:gd name="T5" fmla="*/ 0 h 176"/>
                      <a:gd name="T6" fmla="*/ 0 w 122"/>
                      <a:gd name="T7" fmla="*/ 0 h 176"/>
                      <a:gd name="T8" fmla="*/ 0 w 122"/>
                      <a:gd name="T9" fmla="*/ 0 h 176"/>
                      <a:gd name="T10" fmla="*/ 0 w 122"/>
                      <a:gd name="T11" fmla="*/ 0 h 176"/>
                      <a:gd name="T12" fmla="*/ 0 w 122"/>
                      <a:gd name="T13" fmla="*/ 0 h 176"/>
                      <a:gd name="T14" fmla="*/ 0 w 122"/>
                      <a:gd name="T15" fmla="*/ 0 h 176"/>
                      <a:gd name="T16" fmla="*/ 0 w 122"/>
                      <a:gd name="T17" fmla="*/ 0 h 176"/>
                      <a:gd name="T18" fmla="*/ 0 w 122"/>
                      <a:gd name="T19" fmla="*/ 0 h 176"/>
                      <a:gd name="T20" fmla="*/ 0 w 122"/>
                      <a:gd name="T21" fmla="*/ 0 h 176"/>
                      <a:gd name="T22" fmla="*/ 0 w 122"/>
                      <a:gd name="T23" fmla="*/ 0 h 176"/>
                      <a:gd name="T24" fmla="*/ 0 w 122"/>
                      <a:gd name="T25" fmla="*/ 0 h 176"/>
                      <a:gd name="T26" fmla="*/ 0 w 122"/>
                      <a:gd name="T27" fmla="*/ 0 h 176"/>
                      <a:gd name="T28" fmla="*/ 0 w 122"/>
                      <a:gd name="T29" fmla="*/ 0 h 176"/>
                      <a:gd name="T30" fmla="*/ 0 w 122"/>
                      <a:gd name="T31" fmla="*/ 0 h 176"/>
                      <a:gd name="T32" fmla="*/ 0 w 122"/>
                      <a:gd name="T33" fmla="*/ 0 h 176"/>
                      <a:gd name="T34" fmla="*/ 0 w 122"/>
                      <a:gd name="T35" fmla="*/ 0 h 176"/>
                      <a:gd name="T36" fmla="*/ 0 w 122"/>
                      <a:gd name="T37" fmla="*/ 0 h 176"/>
                      <a:gd name="T38" fmla="*/ 0 w 122"/>
                      <a:gd name="T39" fmla="*/ 0 h 176"/>
                      <a:gd name="T40" fmla="*/ 0 w 122"/>
                      <a:gd name="T41" fmla="*/ 0 h 1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2"/>
                      <a:gd name="T64" fmla="*/ 0 h 176"/>
                      <a:gd name="T65" fmla="*/ 122 w 122"/>
                      <a:gd name="T66" fmla="*/ 176 h 1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2" h="176">
                        <a:moveTo>
                          <a:pt x="51" y="153"/>
                        </a:moveTo>
                        <a:lnTo>
                          <a:pt x="51" y="153"/>
                        </a:lnTo>
                        <a:lnTo>
                          <a:pt x="46" y="140"/>
                        </a:lnTo>
                        <a:lnTo>
                          <a:pt x="46" y="129"/>
                        </a:lnTo>
                        <a:lnTo>
                          <a:pt x="52" y="115"/>
                        </a:lnTo>
                        <a:lnTo>
                          <a:pt x="60" y="99"/>
                        </a:lnTo>
                        <a:lnTo>
                          <a:pt x="73" y="83"/>
                        </a:lnTo>
                        <a:lnTo>
                          <a:pt x="89" y="66"/>
                        </a:lnTo>
                        <a:lnTo>
                          <a:pt x="105" y="50"/>
                        </a:lnTo>
                        <a:lnTo>
                          <a:pt x="122" y="32"/>
                        </a:lnTo>
                        <a:lnTo>
                          <a:pt x="90" y="0"/>
                        </a:lnTo>
                        <a:lnTo>
                          <a:pt x="73" y="15"/>
                        </a:lnTo>
                        <a:lnTo>
                          <a:pt x="54" y="34"/>
                        </a:lnTo>
                        <a:lnTo>
                          <a:pt x="38" y="53"/>
                        </a:lnTo>
                        <a:lnTo>
                          <a:pt x="21" y="74"/>
                        </a:lnTo>
                        <a:lnTo>
                          <a:pt x="8" y="97"/>
                        </a:lnTo>
                        <a:lnTo>
                          <a:pt x="0" y="122"/>
                        </a:lnTo>
                        <a:lnTo>
                          <a:pt x="0" y="150"/>
                        </a:lnTo>
                        <a:lnTo>
                          <a:pt x="12" y="176"/>
                        </a:lnTo>
                        <a:lnTo>
                          <a:pt x="51" y="153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96" name="Freeform 104"/>
                  <p:cNvSpPr>
                    <a:spLocks/>
                  </p:cNvSpPr>
                  <p:nvPr/>
                </p:nvSpPr>
                <p:spPr bwMode="auto">
                  <a:xfrm>
                    <a:off x="3899" y="2113"/>
                    <a:ext cx="66" cy="32"/>
                  </a:xfrm>
                  <a:custGeom>
                    <a:avLst/>
                    <a:gdLst>
                      <a:gd name="T0" fmla="*/ 0 w 196"/>
                      <a:gd name="T1" fmla="*/ 0 h 93"/>
                      <a:gd name="T2" fmla="*/ 0 w 196"/>
                      <a:gd name="T3" fmla="*/ 0 h 93"/>
                      <a:gd name="T4" fmla="*/ 0 w 196"/>
                      <a:gd name="T5" fmla="*/ 0 h 93"/>
                      <a:gd name="T6" fmla="*/ 0 w 196"/>
                      <a:gd name="T7" fmla="*/ 0 h 93"/>
                      <a:gd name="T8" fmla="*/ 0 w 196"/>
                      <a:gd name="T9" fmla="*/ 0 h 93"/>
                      <a:gd name="T10" fmla="*/ 0 w 196"/>
                      <a:gd name="T11" fmla="*/ 0 h 93"/>
                      <a:gd name="T12" fmla="*/ 0 w 196"/>
                      <a:gd name="T13" fmla="*/ 0 h 93"/>
                      <a:gd name="T14" fmla="*/ 0 w 196"/>
                      <a:gd name="T15" fmla="*/ 0 h 93"/>
                      <a:gd name="T16" fmla="*/ 0 w 196"/>
                      <a:gd name="T17" fmla="*/ 0 h 93"/>
                      <a:gd name="T18" fmla="*/ 0 w 196"/>
                      <a:gd name="T19" fmla="*/ 0 h 93"/>
                      <a:gd name="T20" fmla="*/ 0 w 196"/>
                      <a:gd name="T21" fmla="*/ 0 h 93"/>
                      <a:gd name="T22" fmla="*/ 0 w 196"/>
                      <a:gd name="T23" fmla="*/ 0 h 93"/>
                      <a:gd name="T24" fmla="*/ 0 w 196"/>
                      <a:gd name="T25" fmla="*/ 0 h 93"/>
                      <a:gd name="T26" fmla="*/ 0 w 196"/>
                      <a:gd name="T27" fmla="*/ 0 h 93"/>
                      <a:gd name="T28" fmla="*/ 0 w 196"/>
                      <a:gd name="T29" fmla="*/ 0 h 93"/>
                      <a:gd name="T30" fmla="*/ 0 w 196"/>
                      <a:gd name="T31" fmla="*/ 0 h 93"/>
                      <a:gd name="T32" fmla="*/ 0 w 196"/>
                      <a:gd name="T33" fmla="*/ 0 h 93"/>
                      <a:gd name="T34" fmla="*/ 0 w 196"/>
                      <a:gd name="T35" fmla="*/ 0 h 93"/>
                      <a:gd name="T36" fmla="*/ 0 w 196"/>
                      <a:gd name="T37" fmla="*/ 0 h 93"/>
                      <a:gd name="T38" fmla="*/ 0 w 196"/>
                      <a:gd name="T39" fmla="*/ 0 h 93"/>
                      <a:gd name="T40" fmla="*/ 0 w 196"/>
                      <a:gd name="T41" fmla="*/ 0 h 9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6"/>
                      <a:gd name="T64" fmla="*/ 0 h 93"/>
                      <a:gd name="T65" fmla="*/ 196 w 196"/>
                      <a:gd name="T66" fmla="*/ 93 h 9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6" h="93">
                        <a:moveTo>
                          <a:pt x="194" y="59"/>
                        </a:moveTo>
                        <a:lnTo>
                          <a:pt x="196" y="62"/>
                        </a:lnTo>
                        <a:lnTo>
                          <a:pt x="176" y="44"/>
                        </a:lnTo>
                        <a:lnTo>
                          <a:pt x="152" y="32"/>
                        </a:lnTo>
                        <a:lnTo>
                          <a:pt x="125" y="28"/>
                        </a:lnTo>
                        <a:lnTo>
                          <a:pt x="101" y="25"/>
                        </a:lnTo>
                        <a:lnTo>
                          <a:pt x="80" y="22"/>
                        </a:lnTo>
                        <a:lnTo>
                          <a:pt x="62" y="16"/>
                        </a:lnTo>
                        <a:lnTo>
                          <a:pt x="49" y="9"/>
                        </a:lnTo>
                        <a:lnTo>
                          <a:pt x="39" y="0"/>
                        </a:lnTo>
                        <a:lnTo>
                          <a:pt x="0" y="23"/>
                        </a:lnTo>
                        <a:lnTo>
                          <a:pt x="19" y="46"/>
                        </a:lnTo>
                        <a:lnTo>
                          <a:pt x="44" y="60"/>
                        </a:lnTo>
                        <a:lnTo>
                          <a:pt x="71" y="68"/>
                        </a:lnTo>
                        <a:lnTo>
                          <a:pt x="96" y="71"/>
                        </a:lnTo>
                        <a:lnTo>
                          <a:pt x="118" y="74"/>
                        </a:lnTo>
                        <a:lnTo>
                          <a:pt x="138" y="78"/>
                        </a:lnTo>
                        <a:lnTo>
                          <a:pt x="150" y="83"/>
                        </a:lnTo>
                        <a:lnTo>
                          <a:pt x="160" y="90"/>
                        </a:lnTo>
                        <a:lnTo>
                          <a:pt x="162" y="93"/>
                        </a:lnTo>
                        <a:lnTo>
                          <a:pt x="194" y="59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97" name="Freeform 105"/>
                  <p:cNvSpPr>
                    <a:spLocks/>
                  </p:cNvSpPr>
                  <p:nvPr/>
                </p:nvSpPr>
                <p:spPr bwMode="auto">
                  <a:xfrm>
                    <a:off x="3928" y="2133"/>
                    <a:ext cx="42" cy="49"/>
                  </a:xfrm>
                  <a:custGeom>
                    <a:avLst/>
                    <a:gdLst>
                      <a:gd name="T0" fmla="*/ 0 w 125"/>
                      <a:gd name="T1" fmla="*/ 0 h 147"/>
                      <a:gd name="T2" fmla="*/ 0 w 125"/>
                      <a:gd name="T3" fmla="*/ 0 h 147"/>
                      <a:gd name="T4" fmla="*/ 0 w 125"/>
                      <a:gd name="T5" fmla="*/ 0 h 147"/>
                      <a:gd name="T6" fmla="*/ 0 w 125"/>
                      <a:gd name="T7" fmla="*/ 0 h 147"/>
                      <a:gd name="T8" fmla="*/ 0 w 125"/>
                      <a:gd name="T9" fmla="*/ 0 h 147"/>
                      <a:gd name="T10" fmla="*/ 0 w 125"/>
                      <a:gd name="T11" fmla="*/ 0 h 147"/>
                      <a:gd name="T12" fmla="*/ 0 w 125"/>
                      <a:gd name="T13" fmla="*/ 0 h 147"/>
                      <a:gd name="T14" fmla="*/ 0 w 125"/>
                      <a:gd name="T15" fmla="*/ 0 h 147"/>
                      <a:gd name="T16" fmla="*/ 0 w 125"/>
                      <a:gd name="T17" fmla="*/ 0 h 147"/>
                      <a:gd name="T18" fmla="*/ 0 w 125"/>
                      <a:gd name="T19" fmla="*/ 0 h 147"/>
                      <a:gd name="T20" fmla="*/ 0 w 125"/>
                      <a:gd name="T21" fmla="*/ 0 h 147"/>
                      <a:gd name="T22" fmla="*/ 0 w 125"/>
                      <a:gd name="T23" fmla="*/ 0 h 147"/>
                      <a:gd name="T24" fmla="*/ 0 w 125"/>
                      <a:gd name="T25" fmla="*/ 0 h 147"/>
                      <a:gd name="T26" fmla="*/ 0 w 125"/>
                      <a:gd name="T27" fmla="*/ 0 h 147"/>
                      <a:gd name="T28" fmla="*/ 0 w 125"/>
                      <a:gd name="T29" fmla="*/ 0 h 147"/>
                      <a:gd name="T30" fmla="*/ 0 w 125"/>
                      <a:gd name="T31" fmla="*/ 0 h 147"/>
                      <a:gd name="T32" fmla="*/ 0 w 125"/>
                      <a:gd name="T33" fmla="*/ 0 h 147"/>
                      <a:gd name="T34" fmla="*/ 0 w 125"/>
                      <a:gd name="T35" fmla="*/ 0 h 147"/>
                      <a:gd name="T36" fmla="*/ 0 w 125"/>
                      <a:gd name="T37" fmla="*/ 0 h 147"/>
                      <a:gd name="T38" fmla="*/ 0 w 125"/>
                      <a:gd name="T39" fmla="*/ 0 h 147"/>
                      <a:gd name="T40" fmla="*/ 0 w 125"/>
                      <a:gd name="T41" fmla="*/ 0 h 14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5"/>
                      <a:gd name="T64" fmla="*/ 0 h 147"/>
                      <a:gd name="T65" fmla="*/ 125 w 125"/>
                      <a:gd name="T66" fmla="*/ 147 h 14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5" h="147">
                        <a:moveTo>
                          <a:pt x="49" y="133"/>
                        </a:moveTo>
                        <a:lnTo>
                          <a:pt x="43" y="147"/>
                        </a:lnTo>
                        <a:lnTo>
                          <a:pt x="55" y="134"/>
                        </a:lnTo>
                        <a:lnTo>
                          <a:pt x="71" y="120"/>
                        </a:lnTo>
                        <a:lnTo>
                          <a:pt x="87" y="105"/>
                        </a:lnTo>
                        <a:lnTo>
                          <a:pt x="102" y="90"/>
                        </a:lnTo>
                        <a:lnTo>
                          <a:pt x="115" y="73"/>
                        </a:lnTo>
                        <a:lnTo>
                          <a:pt x="125" y="49"/>
                        </a:lnTo>
                        <a:lnTo>
                          <a:pt x="121" y="23"/>
                        </a:lnTo>
                        <a:lnTo>
                          <a:pt x="105" y="0"/>
                        </a:lnTo>
                        <a:lnTo>
                          <a:pt x="73" y="34"/>
                        </a:lnTo>
                        <a:lnTo>
                          <a:pt x="78" y="41"/>
                        </a:lnTo>
                        <a:lnTo>
                          <a:pt x="79" y="44"/>
                        </a:lnTo>
                        <a:lnTo>
                          <a:pt x="76" y="48"/>
                        </a:lnTo>
                        <a:lnTo>
                          <a:pt x="67" y="58"/>
                        </a:lnTo>
                        <a:lnTo>
                          <a:pt x="55" y="71"/>
                        </a:lnTo>
                        <a:lnTo>
                          <a:pt x="38" y="86"/>
                        </a:lnTo>
                        <a:lnTo>
                          <a:pt x="22" y="102"/>
                        </a:lnTo>
                        <a:lnTo>
                          <a:pt x="6" y="119"/>
                        </a:lnTo>
                        <a:lnTo>
                          <a:pt x="0" y="133"/>
                        </a:lnTo>
                        <a:lnTo>
                          <a:pt x="49" y="133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98" name="Freeform 106"/>
                  <p:cNvSpPr>
                    <a:spLocks/>
                  </p:cNvSpPr>
                  <p:nvPr/>
                </p:nvSpPr>
                <p:spPr bwMode="auto">
                  <a:xfrm>
                    <a:off x="3928" y="2177"/>
                    <a:ext cx="16" cy="30"/>
                  </a:xfrm>
                  <a:custGeom>
                    <a:avLst/>
                    <a:gdLst>
                      <a:gd name="T0" fmla="*/ 0 w 51"/>
                      <a:gd name="T1" fmla="*/ 0 h 87"/>
                      <a:gd name="T2" fmla="*/ 0 w 51"/>
                      <a:gd name="T3" fmla="*/ 0 h 87"/>
                      <a:gd name="T4" fmla="*/ 0 w 51"/>
                      <a:gd name="T5" fmla="*/ 0 h 87"/>
                      <a:gd name="T6" fmla="*/ 0 w 51"/>
                      <a:gd name="T7" fmla="*/ 0 h 87"/>
                      <a:gd name="T8" fmla="*/ 0 w 51"/>
                      <a:gd name="T9" fmla="*/ 0 h 87"/>
                      <a:gd name="T10" fmla="*/ 0 w 51"/>
                      <a:gd name="T11" fmla="*/ 0 h 87"/>
                      <a:gd name="T12" fmla="*/ 0 w 51"/>
                      <a:gd name="T13" fmla="*/ 0 h 87"/>
                      <a:gd name="T14" fmla="*/ 0 w 51"/>
                      <a:gd name="T15" fmla="*/ 0 h 87"/>
                      <a:gd name="T16" fmla="*/ 0 w 51"/>
                      <a:gd name="T17" fmla="*/ 0 h 87"/>
                      <a:gd name="T18" fmla="*/ 0 w 51"/>
                      <a:gd name="T19" fmla="*/ 0 h 87"/>
                      <a:gd name="T20" fmla="*/ 0 w 51"/>
                      <a:gd name="T21" fmla="*/ 0 h 87"/>
                      <a:gd name="T22" fmla="*/ 0 w 51"/>
                      <a:gd name="T23" fmla="*/ 0 h 87"/>
                      <a:gd name="T24" fmla="*/ 0 w 51"/>
                      <a:gd name="T25" fmla="*/ 0 h 8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87"/>
                      <a:gd name="T41" fmla="*/ 51 w 51"/>
                      <a:gd name="T42" fmla="*/ 87 h 8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87">
                        <a:moveTo>
                          <a:pt x="37" y="39"/>
                        </a:moveTo>
                        <a:lnTo>
                          <a:pt x="47" y="42"/>
                        </a:lnTo>
                        <a:lnTo>
                          <a:pt x="48" y="42"/>
                        </a:lnTo>
                        <a:lnTo>
                          <a:pt x="48" y="36"/>
                        </a:lnTo>
                        <a:lnTo>
                          <a:pt x="48" y="18"/>
                        </a:lnTo>
                        <a:lnTo>
                          <a:pt x="51" y="0"/>
                        </a:lnTo>
                        <a:lnTo>
                          <a:pt x="2" y="0"/>
                        </a:lnTo>
                        <a:lnTo>
                          <a:pt x="2" y="16"/>
                        </a:lnTo>
                        <a:lnTo>
                          <a:pt x="0" y="36"/>
                        </a:lnTo>
                        <a:lnTo>
                          <a:pt x="5" y="61"/>
                        </a:lnTo>
                        <a:lnTo>
                          <a:pt x="27" y="84"/>
                        </a:lnTo>
                        <a:lnTo>
                          <a:pt x="37" y="87"/>
                        </a:ln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99" name="Freeform 107"/>
                  <p:cNvSpPr>
                    <a:spLocks/>
                  </p:cNvSpPr>
                  <p:nvPr/>
                </p:nvSpPr>
                <p:spPr bwMode="auto">
                  <a:xfrm>
                    <a:off x="3940" y="2191"/>
                    <a:ext cx="11" cy="16"/>
                  </a:xfrm>
                  <a:custGeom>
                    <a:avLst/>
                    <a:gdLst>
                      <a:gd name="T0" fmla="*/ 0 w 32"/>
                      <a:gd name="T1" fmla="*/ 0 h 48"/>
                      <a:gd name="T2" fmla="*/ 0 w 32"/>
                      <a:gd name="T3" fmla="*/ 0 h 48"/>
                      <a:gd name="T4" fmla="*/ 0 w 32"/>
                      <a:gd name="T5" fmla="*/ 0 h 48"/>
                      <a:gd name="T6" fmla="*/ 0 w 32"/>
                      <a:gd name="T7" fmla="*/ 0 h 48"/>
                      <a:gd name="T8" fmla="*/ 0 w 32"/>
                      <a:gd name="T9" fmla="*/ 0 h 48"/>
                      <a:gd name="T10" fmla="*/ 0 w 32"/>
                      <a:gd name="T11" fmla="*/ 0 h 48"/>
                      <a:gd name="T12" fmla="*/ 0 w 32"/>
                      <a:gd name="T13" fmla="*/ 0 h 48"/>
                      <a:gd name="T14" fmla="*/ 0 w 32"/>
                      <a:gd name="T15" fmla="*/ 0 h 48"/>
                      <a:gd name="T16" fmla="*/ 0 w 32"/>
                      <a:gd name="T17" fmla="*/ 0 h 48"/>
                      <a:gd name="T18" fmla="*/ 0 w 32"/>
                      <a:gd name="T19" fmla="*/ 0 h 48"/>
                      <a:gd name="T20" fmla="*/ 0 w 32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2"/>
                      <a:gd name="T34" fmla="*/ 0 h 48"/>
                      <a:gd name="T35" fmla="*/ 32 w 32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2" h="48">
                        <a:moveTo>
                          <a:pt x="32" y="0"/>
                        </a:moveTo>
                        <a:lnTo>
                          <a:pt x="24" y="0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8" y="48"/>
                        </a:lnTo>
                        <a:lnTo>
                          <a:pt x="16" y="48"/>
                        </a:lnTo>
                        <a:lnTo>
                          <a:pt x="24" y="48"/>
                        </a:lnTo>
                        <a:lnTo>
                          <a:pt x="32" y="4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65657" name="Group 108"/>
                <p:cNvGrpSpPr>
                  <a:grpSpLocks/>
                </p:cNvGrpSpPr>
                <p:nvPr/>
              </p:nvGrpSpPr>
              <p:grpSpPr bwMode="auto">
                <a:xfrm rot="-3156140">
                  <a:off x="3055" y="442"/>
                  <a:ext cx="72" cy="157"/>
                  <a:chOff x="3879" y="2036"/>
                  <a:chExt cx="91" cy="171"/>
                </a:xfrm>
              </p:grpSpPr>
              <p:sp>
                <p:nvSpPr>
                  <p:cNvPr id="65586" name="Freeform 109"/>
                  <p:cNvSpPr>
                    <a:spLocks/>
                  </p:cNvSpPr>
                  <p:nvPr/>
                </p:nvSpPr>
                <p:spPr bwMode="auto">
                  <a:xfrm>
                    <a:off x="3879" y="2036"/>
                    <a:ext cx="57" cy="21"/>
                  </a:xfrm>
                  <a:custGeom>
                    <a:avLst/>
                    <a:gdLst>
                      <a:gd name="T0" fmla="*/ 0 w 172"/>
                      <a:gd name="T1" fmla="*/ 0 h 63"/>
                      <a:gd name="T2" fmla="*/ 0 w 172"/>
                      <a:gd name="T3" fmla="*/ 0 h 63"/>
                      <a:gd name="T4" fmla="*/ 0 w 172"/>
                      <a:gd name="T5" fmla="*/ 0 h 63"/>
                      <a:gd name="T6" fmla="*/ 0 w 172"/>
                      <a:gd name="T7" fmla="*/ 0 h 63"/>
                      <a:gd name="T8" fmla="*/ 0 w 172"/>
                      <a:gd name="T9" fmla="*/ 0 h 63"/>
                      <a:gd name="T10" fmla="*/ 0 w 172"/>
                      <a:gd name="T11" fmla="*/ 0 h 63"/>
                      <a:gd name="T12" fmla="*/ 0 w 172"/>
                      <a:gd name="T13" fmla="*/ 0 h 63"/>
                      <a:gd name="T14" fmla="*/ 0 w 172"/>
                      <a:gd name="T15" fmla="*/ 0 h 63"/>
                      <a:gd name="T16" fmla="*/ 0 w 172"/>
                      <a:gd name="T17" fmla="*/ 0 h 63"/>
                      <a:gd name="T18" fmla="*/ 0 w 172"/>
                      <a:gd name="T19" fmla="*/ 0 h 63"/>
                      <a:gd name="T20" fmla="*/ 0 w 172"/>
                      <a:gd name="T21" fmla="*/ 0 h 63"/>
                      <a:gd name="T22" fmla="*/ 0 w 172"/>
                      <a:gd name="T23" fmla="*/ 0 h 63"/>
                      <a:gd name="T24" fmla="*/ 0 w 172"/>
                      <a:gd name="T25" fmla="*/ 0 h 63"/>
                      <a:gd name="T26" fmla="*/ 0 w 172"/>
                      <a:gd name="T27" fmla="*/ 0 h 63"/>
                      <a:gd name="T28" fmla="*/ 0 w 172"/>
                      <a:gd name="T29" fmla="*/ 0 h 63"/>
                      <a:gd name="T30" fmla="*/ 0 w 172"/>
                      <a:gd name="T31" fmla="*/ 0 h 63"/>
                      <a:gd name="T32" fmla="*/ 0 w 172"/>
                      <a:gd name="T33" fmla="*/ 0 h 63"/>
                      <a:gd name="T34" fmla="*/ 0 w 172"/>
                      <a:gd name="T35" fmla="*/ 0 h 63"/>
                      <a:gd name="T36" fmla="*/ 0 w 172"/>
                      <a:gd name="T37" fmla="*/ 0 h 63"/>
                      <a:gd name="T38" fmla="*/ 0 w 172"/>
                      <a:gd name="T39" fmla="*/ 0 h 63"/>
                      <a:gd name="T40" fmla="*/ 0 w 172"/>
                      <a:gd name="T41" fmla="*/ 0 h 6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2"/>
                      <a:gd name="T64" fmla="*/ 0 h 63"/>
                      <a:gd name="T65" fmla="*/ 172 w 172"/>
                      <a:gd name="T66" fmla="*/ 63 h 6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2" h="63">
                        <a:moveTo>
                          <a:pt x="172" y="25"/>
                        </a:moveTo>
                        <a:lnTo>
                          <a:pt x="168" y="22"/>
                        </a:lnTo>
                        <a:lnTo>
                          <a:pt x="147" y="9"/>
                        </a:lnTo>
                        <a:lnTo>
                          <a:pt x="124" y="2"/>
                        </a:lnTo>
                        <a:lnTo>
                          <a:pt x="102" y="0"/>
                        </a:lnTo>
                        <a:lnTo>
                          <a:pt x="82" y="1"/>
                        </a:lnTo>
                        <a:lnTo>
                          <a:pt x="61" y="5"/>
                        </a:lnTo>
                        <a:lnTo>
                          <a:pt x="40" y="8"/>
                        </a:lnTo>
                        <a:lnTo>
                          <a:pt x="20" y="13"/>
                        </a:lnTo>
                        <a:lnTo>
                          <a:pt x="0" y="17"/>
                        </a:lnTo>
                        <a:lnTo>
                          <a:pt x="9" y="63"/>
                        </a:lnTo>
                        <a:lnTo>
                          <a:pt x="29" y="59"/>
                        </a:lnTo>
                        <a:lnTo>
                          <a:pt x="49" y="54"/>
                        </a:lnTo>
                        <a:lnTo>
                          <a:pt x="68" y="51"/>
                        </a:lnTo>
                        <a:lnTo>
                          <a:pt x="84" y="47"/>
                        </a:lnTo>
                        <a:lnTo>
                          <a:pt x="102" y="48"/>
                        </a:lnTo>
                        <a:lnTo>
                          <a:pt x="117" y="48"/>
                        </a:lnTo>
                        <a:lnTo>
                          <a:pt x="129" y="53"/>
                        </a:lnTo>
                        <a:lnTo>
                          <a:pt x="140" y="59"/>
                        </a:lnTo>
                        <a:lnTo>
                          <a:pt x="136" y="55"/>
                        </a:lnTo>
                        <a:lnTo>
                          <a:pt x="172" y="25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87" name="Freeform 110"/>
                  <p:cNvSpPr>
                    <a:spLocks/>
                  </p:cNvSpPr>
                  <p:nvPr/>
                </p:nvSpPr>
                <p:spPr bwMode="auto">
                  <a:xfrm>
                    <a:off x="3924" y="2044"/>
                    <a:ext cx="16" cy="29"/>
                  </a:xfrm>
                  <a:custGeom>
                    <a:avLst/>
                    <a:gdLst>
                      <a:gd name="T0" fmla="*/ 0 w 49"/>
                      <a:gd name="T1" fmla="*/ 0 h 85"/>
                      <a:gd name="T2" fmla="*/ 0 w 49"/>
                      <a:gd name="T3" fmla="*/ 0 h 85"/>
                      <a:gd name="T4" fmla="*/ 0 w 49"/>
                      <a:gd name="T5" fmla="*/ 0 h 85"/>
                      <a:gd name="T6" fmla="*/ 0 w 49"/>
                      <a:gd name="T7" fmla="*/ 0 h 85"/>
                      <a:gd name="T8" fmla="*/ 0 w 49"/>
                      <a:gd name="T9" fmla="*/ 0 h 85"/>
                      <a:gd name="T10" fmla="*/ 0 w 49"/>
                      <a:gd name="T11" fmla="*/ 0 h 85"/>
                      <a:gd name="T12" fmla="*/ 0 w 49"/>
                      <a:gd name="T13" fmla="*/ 0 h 85"/>
                      <a:gd name="T14" fmla="*/ 0 w 49"/>
                      <a:gd name="T15" fmla="*/ 0 h 85"/>
                      <a:gd name="T16" fmla="*/ 0 w 49"/>
                      <a:gd name="T17" fmla="*/ 0 h 85"/>
                      <a:gd name="T18" fmla="*/ 0 w 49"/>
                      <a:gd name="T19" fmla="*/ 0 h 85"/>
                      <a:gd name="T20" fmla="*/ 0 w 49"/>
                      <a:gd name="T21" fmla="*/ 0 h 85"/>
                      <a:gd name="T22" fmla="*/ 0 w 49"/>
                      <a:gd name="T23" fmla="*/ 0 h 85"/>
                      <a:gd name="T24" fmla="*/ 0 w 49"/>
                      <a:gd name="T25" fmla="*/ 0 h 8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9"/>
                      <a:gd name="T40" fmla="*/ 0 h 85"/>
                      <a:gd name="T41" fmla="*/ 49 w 49"/>
                      <a:gd name="T42" fmla="*/ 85 h 8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9" h="85">
                        <a:moveTo>
                          <a:pt x="34" y="85"/>
                        </a:moveTo>
                        <a:lnTo>
                          <a:pt x="35" y="84"/>
                        </a:lnTo>
                        <a:lnTo>
                          <a:pt x="47" y="64"/>
                        </a:lnTo>
                        <a:lnTo>
                          <a:pt x="49" y="43"/>
                        </a:lnTo>
                        <a:lnTo>
                          <a:pt x="47" y="21"/>
                        </a:lnTo>
                        <a:lnTo>
                          <a:pt x="36" y="0"/>
                        </a:lnTo>
                        <a:lnTo>
                          <a:pt x="0" y="30"/>
                        </a:lnTo>
                        <a:lnTo>
                          <a:pt x="1" y="33"/>
                        </a:lnTo>
                        <a:lnTo>
                          <a:pt x="1" y="43"/>
                        </a:lnTo>
                        <a:lnTo>
                          <a:pt x="1" y="52"/>
                        </a:lnTo>
                        <a:lnTo>
                          <a:pt x="1" y="54"/>
                        </a:lnTo>
                        <a:lnTo>
                          <a:pt x="2" y="53"/>
                        </a:lnTo>
                        <a:lnTo>
                          <a:pt x="34" y="85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88" name="Freeform 111"/>
                  <p:cNvSpPr>
                    <a:spLocks/>
                  </p:cNvSpPr>
                  <p:nvPr/>
                </p:nvSpPr>
                <p:spPr bwMode="auto">
                  <a:xfrm>
                    <a:off x="3901" y="2062"/>
                    <a:ext cx="41" cy="59"/>
                  </a:xfrm>
                  <a:custGeom>
                    <a:avLst/>
                    <a:gdLst>
                      <a:gd name="T0" fmla="*/ 0 w 122"/>
                      <a:gd name="T1" fmla="*/ 0 h 176"/>
                      <a:gd name="T2" fmla="*/ 0 w 122"/>
                      <a:gd name="T3" fmla="*/ 0 h 176"/>
                      <a:gd name="T4" fmla="*/ 0 w 122"/>
                      <a:gd name="T5" fmla="*/ 0 h 176"/>
                      <a:gd name="T6" fmla="*/ 0 w 122"/>
                      <a:gd name="T7" fmla="*/ 0 h 176"/>
                      <a:gd name="T8" fmla="*/ 0 w 122"/>
                      <a:gd name="T9" fmla="*/ 0 h 176"/>
                      <a:gd name="T10" fmla="*/ 0 w 122"/>
                      <a:gd name="T11" fmla="*/ 0 h 176"/>
                      <a:gd name="T12" fmla="*/ 0 w 122"/>
                      <a:gd name="T13" fmla="*/ 0 h 176"/>
                      <a:gd name="T14" fmla="*/ 0 w 122"/>
                      <a:gd name="T15" fmla="*/ 0 h 176"/>
                      <a:gd name="T16" fmla="*/ 0 w 122"/>
                      <a:gd name="T17" fmla="*/ 0 h 176"/>
                      <a:gd name="T18" fmla="*/ 0 w 122"/>
                      <a:gd name="T19" fmla="*/ 0 h 176"/>
                      <a:gd name="T20" fmla="*/ 0 w 122"/>
                      <a:gd name="T21" fmla="*/ 0 h 176"/>
                      <a:gd name="T22" fmla="*/ 0 w 122"/>
                      <a:gd name="T23" fmla="*/ 0 h 176"/>
                      <a:gd name="T24" fmla="*/ 0 w 122"/>
                      <a:gd name="T25" fmla="*/ 0 h 176"/>
                      <a:gd name="T26" fmla="*/ 0 w 122"/>
                      <a:gd name="T27" fmla="*/ 0 h 176"/>
                      <a:gd name="T28" fmla="*/ 0 w 122"/>
                      <a:gd name="T29" fmla="*/ 0 h 176"/>
                      <a:gd name="T30" fmla="*/ 0 w 122"/>
                      <a:gd name="T31" fmla="*/ 0 h 176"/>
                      <a:gd name="T32" fmla="*/ 0 w 122"/>
                      <a:gd name="T33" fmla="*/ 0 h 176"/>
                      <a:gd name="T34" fmla="*/ 0 w 122"/>
                      <a:gd name="T35" fmla="*/ 0 h 176"/>
                      <a:gd name="T36" fmla="*/ 0 w 122"/>
                      <a:gd name="T37" fmla="*/ 0 h 176"/>
                      <a:gd name="T38" fmla="*/ 0 w 122"/>
                      <a:gd name="T39" fmla="*/ 0 h 176"/>
                      <a:gd name="T40" fmla="*/ 0 w 122"/>
                      <a:gd name="T41" fmla="*/ 0 h 1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2"/>
                      <a:gd name="T64" fmla="*/ 0 h 176"/>
                      <a:gd name="T65" fmla="*/ 122 w 122"/>
                      <a:gd name="T66" fmla="*/ 176 h 1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2" h="176">
                        <a:moveTo>
                          <a:pt x="51" y="153"/>
                        </a:moveTo>
                        <a:lnTo>
                          <a:pt x="51" y="153"/>
                        </a:lnTo>
                        <a:lnTo>
                          <a:pt x="46" y="140"/>
                        </a:lnTo>
                        <a:lnTo>
                          <a:pt x="46" y="129"/>
                        </a:lnTo>
                        <a:lnTo>
                          <a:pt x="52" y="115"/>
                        </a:lnTo>
                        <a:lnTo>
                          <a:pt x="60" y="99"/>
                        </a:lnTo>
                        <a:lnTo>
                          <a:pt x="73" y="83"/>
                        </a:lnTo>
                        <a:lnTo>
                          <a:pt x="89" y="66"/>
                        </a:lnTo>
                        <a:lnTo>
                          <a:pt x="105" y="50"/>
                        </a:lnTo>
                        <a:lnTo>
                          <a:pt x="122" y="32"/>
                        </a:lnTo>
                        <a:lnTo>
                          <a:pt x="90" y="0"/>
                        </a:lnTo>
                        <a:lnTo>
                          <a:pt x="73" y="15"/>
                        </a:lnTo>
                        <a:lnTo>
                          <a:pt x="54" y="34"/>
                        </a:lnTo>
                        <a:lnTo>
                          <a:pt x="38" y="53"/>
                        </a:lnTo>
                        <a:lnTo>
                          <a:pt x="21" y="74"/>
                        </a:lnTo>
                        <a:lnTo>
                          <a:pt x="8" y="97"/>
                        </a:lnTo>
                        <a:lnTo>
                          <a:pt x="0" y="122"/>
                        </a:lnTo>
                        <a:lnTo>
                          <a:pt x="0" y="150"/>
                        </a:lnTo>
                        <a:lnTo>
                          <a:pt x="12" y="176"/>
                        </a:lnTo>
                        <a:lnTo>
                          <a:pt x="51" y="153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89" name="Freeform 112"/>
                  <p:cNvSpPr>
                    <a:spLocks/>
                  </p:cNvSpPr>
                  <p:nvPr/>
                </p:nvSpPr>
                <p:spPr bwMode="auto">
                  <a:xfrm>
                    <a:off x="3899" y="2113"/>
                    <a:ext cx="66" cy="32"/>
                  </a:xfrm>
                  <a:custGeom>
                    <a:avLst/>
                    <a:gdLst>
                      <a:gd name="T0" fmla="*/ 0 w 196"/>
                      <a:gd name="T1" fmla="*/ 0 h 93"/>
                      <a:gd name="T2" fmla="*/ 0 w 196"/>
                      <a:gd name="T3" fmla="*/ 0 h 93"/>
                      <a:gd name="T4" fmla="*/ 0 w 196"/>
                      <a:gd name="T5" fmla="*/ 0 h 93"/>
                      <a:gd name="T6" fmla="*/ 0 w 196"/>
                      <a:gd name="T7" fmla="*/ 0 h 93"/>
                      <a:gd name="T8" fmla="*/ 0 w 196"/>
                      <a:gd name="T9" fmla="*/ 0 h 93"/>
                      <a:gd name="T10" fmla="*/ 0 w 196"/>
                      <a:gd name="T11" fmla="*/ 0 h 93"/>
                      <a:gd name="T12" fmla="*/ 0 w 196"/>
                      <a:gd name="T13" fmla="*/ 0 h 93"/>
                      <a:gd name="T14" fmla="*/ 0 w 196"/>
                      <a:gd name="T15" fmla="*/ 0 h 93"/>
                      <a:gd name="T16" fmla="*/ 0 w 196"/>
                      <a:gd name="T17" fmla="*/ 0 h 93"/>
                      <a:gd name="T18" fmla="*/ 0 w 196"/>
                      <a:gd name="T19" fmla="*/ 0 h 93"/>
                      <a:gd name="T20" fmla="*/ 0 w 196"/>
                      <a:gd name="T21" fmla="*/ 0 h 93"/>
                      <a:gd name="T22" fmla="*/ 0 w 196"/>
                      <a:gd name="T23" fmla="*/ 0 h 93"/>
                      <a:gd name="T24" fmla="*/ 0 w 196"/>
                      <a:gd name="T25" fmla="*/ 0 h 93"/>
                      <a:gd name="T26" fmla="*/ 0 w 196"/>
                      <a:gd name="T27" fmla="*/ 0 h 93"/>
                      <a:gd name="T28" fmla="*/ 0 w 196"/>
                      <a:gd name="T29" fmla="*/ 0 h 93"/>
                      <a:gd name="T30" fmla="*/ 0 w 196"/>
                      <a:gd name="T31" fmla="*/ 0 h 93"/>
                      <a:gd name="T32" fmla="*/ 0 w 196"/>
                      <a:gd name="T33" fmla="*/ 0 h 93"/>
                      <a:gd name="T34" fmla="*/ 0 w 196"/>
                      <a:gd name="T35" fmla="*/ 0 h 93"/>
                      <a:gd name="T36" fmla="*/ 0 w 196"/>
                      <a:gd name="T37" fmla="*/ 0 h 93"/>
                      <a:gd name="T38" fmla="*/ 0 w 196"/>
                      <a:gd name="T39" fmla="*/ 0 h 93"/>
                      <a:gd name="T40" fmla="*/ 0 w 196"/>
                      <a:gd name="T41" fmla="*/ 0 h 9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6"/>
                      <a:gd name="T64" fmla="*/ 0 h 93"/>
                      <a:gd name="T65" fmla="*/ 196 w 196"/>
                      <a:gd name="T66" fmla="*/ 93 h 9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6" h="93">
                        <a:moveTo>
                          <a:pt x="194" y="59"/>
                        </a:moveTo>
                        <a:lnTo>
                          <a:pt x="196" y="62"/>
                        </a:lnTo>
                        <a:lnTo>
                          <a:pt x="176" y="44"/>
                        </a:lnTo>
                        <a:lnTo>
                          <a:pt x="152" y="32"/>
                        </a:lnTo>
                        <a:lnTo>
                          <a:pt x="125" y="28"/>
                        </a:lnTo>
                        <a:lnTo>
                          <a:pt x="101" y="25"/>
                        </a:lnTo>
                        <a:lnTo>
                          <a:pt x="80" y="22"/>
                        </a:lnTo>
                        <a:lnTo>
                          <a:pt x="62" y="16"/>
                        </a:lnTo>
                        <a:lnTo>
                          <a:pt x="49" y="9"/>
                        </a:lnTo>
                        <a:lnTo>
                          <a:pt x="39" y="0"/>
                        </a:lnTo>
                        <a:lnTo>
                          <a:pt x="0" y="23"/>
                        </a:lnTo>
                        <a:lnTo>
                          <a:pt x="19" y="46"/>
                        </a:lnTo>
                        <a:lnTo>
                          <a:pt x="44" y="60"/>
                        </a:lnTo>
                        <a:lnTo>
                          <a:pt x="71" y="68"/>
                        </a:lnTo>
                        <a:lnTo>
                          <a:pt x="96" y="71"/>
                        </a:lnTo>
                        <a:lnTo>
                          <a:pt x="118" y="74"/>
                        </a:lnTo>
                        <a:lnTo>
                          <a:pt x="138" y="78"/>
                        </a:lnTo>
                        <a:lnTo>
                          <a:pt x="150" y="83"/>
                        </a:lnTo>
                        <a:lnTo>
                          <a:pt x="160" y="90"/>
                        </a:lnTo>
                        <a:lnTo>
                          <a:pt x="162" y="93"/>
                        </a:lnTo>
                        <a:lnTo>
                          <a:pt x="194" y="59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90" name="Freeform 113"/>
                  <p:cNvSpPr>
                    <a:spLocks/>
                  </p:cNvSpPr>
                  <p:nvPr/>
                </p:nvSpPr>
                <p:spPr bwMode="auto">
                  <a:xfrm>
                    <a:off x="3928" y="2133"/>
                    <a:ext cx="42" cy="49"/>
                  </a:xfrm>
                  <a:custGeom>
                    <a:avLst/>
                    <a:gdLst>
                      <a:gd name="T0" fmla="*/ 0 w 125"/>
                      <a:gd name="T1" fmla="*/ 0 h 147"/>
                      <a:gd name="T2" fmla="*/ 0 w 125"/>
                      <a:gd name="T3" fmla="*/ 0 h 147"/>
                      <a:gd name="T4" fmla="*/ 0 w 125"/>
                      <a:gd name="T5" fmla="*/ 0 h 147"/>
                      <a:gd name="T6" fmla="*/ 0 w 125"/>
                      <a:gd name="T7" fmla="*/ 0 h 147"/>
                      <a:gd name="T8" fmla="*/ 0 w 125"/>
                      <a:gd name="T9" fmla="*/ 0 h 147"/>
                      <a:gd name="T10" fmla="*/ 0 w 125"/>
                      <a:gd name="T11" fmla="*/ 0 h 147"/>
                      <a:gd name="T12" fmla="*/ 0 w 125"/>
                      <a:gd name="T13" fmla="*/ 0 h 147"/>
                      <a:gd name="T14" fmla="*/ 0 w 125"/>
                      <a:gd name="T15" fmla="*/ 0 h 147"/>
                      <a:gd name="T16" fmla="*/ 0 w 125"/>
                      <a:gd name="T17" fmla="*/ 0 h 147"/>
                      <a:gd name="T18" fmla="*/ 0 w 125"/>
                      <a:gd name="T19" fmla="*/ 0 h 147"/>
                      <a:gd name="T20" fmla="*/ 0 w 125"/>
                      <a:gd name="T21" fmla="*/ 0 h 147"/>
                      <a:gd name="T22" fmla="*/ 0 w 125"/>
                      <a:gd name="T23" fmla="*/ 0 h 147"/>
                      <a:gd name="T24" fmla="*/ 0 w 125"/>
                      <a:gd name="T25" fmla="*/ 0 h 147"/>
                      <a:gd name="T26" fmla="*/ 0 w 125"/>
                      <a:gd name="T27" fmla="*/ 0 h 147"/>
                      <a:gd name="T28" fmla="*/ 0 w 125"/>
                      <a:gd name="T29" fmla="*/ 0 h 147"/>
                      <a:gd name="T30" fmla="*/ 0 w 125"/>
                      <a:gd name="T31" fmla="*/ 0 h 147"/>
                      <a:gd name="T32" fmla="*/ 0 w 125"/>
                      <a:gd name="T33" fmla="*/ 0 h 147"/>
                      <a:gd name="T34" fmla="*/ 0 w 125"/>
                      <a:gd name="T35" fmla="*/ 0 h 147"/>
                      <a:gd name="T36" fmla="*/ 0 w 125"/>
                      <a:gd name="T37" fmla="*/ 0 h 147"/>
                      <a:gd name="T38" fmla="*/ 0 w 125"/>
                      <a:gd name="T39" fmla="*/ 0 h 147"/>
                      <a:gd name="T40" fmla="*/ 0 w 125"/>
                      <a:gd name="T41" fmla="*/ 0 h 14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5"/>
                      <a:gd name="T64" fmla="*/ 0 h 147"/>
                      <a:gd name="T65" fmla="*/ 125 w 125"/>
                      <a:gd name="T66" fmla="*/ 147 h 14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5" h="147">
                        <a:moveTo>
                          <a:pt x="49" y="133"/>
                        </a:moveTo>
                        <a:lnTo>
                          <a:pt x="43" y="147"/>
                        </a:lnTo>
                        <a:lnTo>
                          <a:pt x="55" y="134"/>
                        </a:lnTo>
                        <a:lnTo>
                          <a:pt x="71" y="120"/>
                        </a:lnTo>
                        <a:lnTo>
                          <a:pt x="87" y="105"/>
                        </a:lnTo>
                        <a:lnTo>
                          <a:pt x="102" y="90"/>
                        </a:lnTo>
                        <a:lnTo>
                          <a:pt x="115" y="73"/>
                        </a:lnTo>
                        <a:lnTo>
                          <a:pt x="125" y="49"/>
                        </a:lnTo>
                        <a:lnTo>
                          <a:pt x="121" y="23"/>
                        </a:lnTo>
                        <a:lnTo>
                          <a:pt x="105" y="0"/>
                        </a:lnTo>
                        <a:lnTo>
                          <a:pt x="73" y="34"/>
                        </a:lnTo>
                        <a:lnTo>
                          <a:pt x="78" y="41"/>
                        </a:lnTo>
                        <a:lnTo>
                          <a:pt x="79" y="44"/>
                        </a:lnTo>
                        <a:lnTo>
                          <a:pt x="76" y="48"/>
                        </a:lnTo>
                        <a:lnTo>
                          <a:pt x="67" y="58"/>
                        </a:lnTo>
                        <a:lnTo>
                          <a:pt x="55" y="71"/>
                        </a:lnTo>
                        <a:lnTo>
                          <a:pt x="38" y="86"/>
                        </a:lnTo>
                        <a:lnTo>
                          <a:pt x="22" y="102"/>
                        </a:lnTo>
                        <a:lnTo>
                          <a:pt x="6" y="119"/>
                        </a:lnTo>
                        <a:lnTo>
                          <a:pt x="0" y="133"/>
                        </a:lnTo>
                        <a:lnTo>
                          <a:pt x="49" y="133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91" name="Freeform 114"/>
                  <p:cNvSpPr>
                    <a:spLocks/>
                  </p:cNvSpPr>
                  <p:nvPr/>
                </p:nvSpPr>
                <p:spPr bwMode="auto">
                  <a:xfrm>
                    <a:off x="3928" y="2177"/>
                    <a:ext cx="16" cy="30"/>
                  </a:xfrm>
                  <a:custGeom>
                    <a:avLst/>
                    <a:gdLst>
                      <a:gd name="T0" fmla="*/ 0 w 51"/>
                      <a:gd name="T1" fmla="*/ 0 h 87"/>
                      <a:gd name="T2" fmla="*/ 0 w 51"/>
                      <a:gd name="T3" fmla="*/ 0 h 87"/>
                      <a:gd name="T4" fmla="*/ 0 w 51"/>
                      <a:gd name="T5" fmla="*/ 0 h 87"/>
                      <a:gd name="T6" fmla="*/ 0 w 51"/>
                      <a:gd name="T7" fmla="*/ 0 h 87"/>
                      <a:gd name="T8" fmla="*/ 0 w 51"/>
                      <a:gd name="T9" fmla="*/ 0 h 87"/>
                      <a:gd name="T10" fmla="*/ 0 w 51"/>
                      <a:gd name="T11" fmla="*/ 0 h 87"/>
                      <a:gd name="T12" fmla="*/ 0 w 51"/>
                      <a:gd name="T13" fmla="*/ 0 h 87"/>
                      <a:gd name="T14" fmla="*/ 0 w 51"/>
                      <a:gd name="T15" fmla="*/ 0 h 87"/>
                      <a:gd name="T16" fmla="*/ 0 w 51"/>
                      <a:gd name="T17" fmla="*/ 0 h 87"/>
                      <a:gd name="T18" fmla="*/ 0 w 51"/>
                      <a:gd name="T19" fmla="*/ 0 h 87"/>
                      <a:gd name="T20" fmla="*/ 0 w 51"/>
                      <a:gd name="T21" fmla="*/ 0 h 87"/>
                      <a:gd name="T22" fmla="*/ 0 w 51"/>
                      <a:gd name="T23" fmla="*/ 0 h 87"/>
                      <a:gd name="T24" fmla="*/ 0 w 51"/>
                      <a:gd name="T25" fmla="*/ 0 h 8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87"/>
                      <a:gd name="T41" fmla="*/ 51 w 51"/>
                      <a:gd name="T42" fmla="*/ 87 h 8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87">
                        <a:moveTo>
                          <a:pt x="37" y="39"/>
                        </a:moveTo>
                        <a:lnTo>
                          <a:pt x="47" y="42"/>
                        </a:lnTo>
                        <a:lnTo>
                          <a:pt x="48" y="42"/>
                        </a:lnTo>
                        <a:lnTo>
                          <a:pt x="48" y="36"/>
                        </a:lnTo>
                        <a:lnTo>
                          <a:pt x="48" y="18"/>
                        </a:lnTo>
                        <a:lnTo>
                          <a:pt x="51" y="0"/>
                        </a:lnTo>
                        <a:lnTo>
                          <a:pt x="2" y="0"/>
                        </a:lnTo>
                        <a:lnTo>
                          <a:pt x="2" y="16"/>
                        </a:lnTo>
                        <a:lnTo>
                          <a:pt x="0" y="36"/>
                        </a:lnTo>
                        <a:lnTo>
                          <a:pt x="5" y="61"/>
                        </a:lnTo>
                        <a:lnTo>
                          <a:pt x="27" y="84"/>
                        </a:lnTo>
                        <a:lnTo>
                          <a:pt x="37" y="87"/>
                        </a:ln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92" name="Freeform 115"/>
                  <p:cNvSpPr>
                    <a:spLocks/>
                  </p:cNvSpPr>
                  <p:nvPr/>
                </p:nvSpPr>
                <p:spPr bwMode="auto">
                  <a:xfrm>
                    <a:off x="3940" y="2191"/>
                    <a:ext cx="11" cy="16"/>
                  </a:xfrm>
                  <a:custGeom>
                    <a:avLst/>
                    <a:gdLst>
                      <a:gd name="T0" fmla="*/ 0 w 32"/>
                      <a:gd name="T1" fmla="*/ 0 h 48"/>
                      <a:gd name="T2" fmla="*/ 0 w 32"/>
                      <a:gd name="T3" fmla="*/ 0 h 48"/>
                      <a:gd name="T4" fmla="*/ 0 w 32"/>
                      <a:gd name="T5" fmla="*/ 0 h 48"/>
                      <a:gd name="T6" fmla="*/ 0 w 32"/>
                      <a:gd name="T7" fmla="*/ 0 h 48"/>
                      <a:gd name="T8" fmla="*/ 0 w 32"/>
                      <a:gd name="T9" fmla="*/ 0 h 48"/>
                      <a:gd name="T10" fmla="*/ 0 w 32"/>
                      <a:gd name="T11" fmla="*/ 0 h 48"/>
                      <a:gd name="T12" fmla="*/ 0 w 32"/>
                      <a:gd name="T13" fmla="*/ 0 h 48"/>
                      <a:gd name="T14" fmla="*/ 0 w 32"/>
                      <a:gd name="T15" fmla="*/ 0 h 48"/>
                      <a:gd name="T16" fmla="*/ 0 w 32"/>
                      <a:gd name="T17" fmla="*/ 0 h 48"/>
                      <a:gd name="T18" fmla="*/ 0 w 32"/>
                      <a:gd name="T19" fmla="*/ 0 h 48"/>
                      <a:gd name="T20" fmla="*/ 0 w 32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2"/>
                      <a:gd name="T34" fmla="*/ 0 h 48"/>
                      <a:gd name="T35" fmla="*/ 32 w 32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2" h="48">
                        <a:moveTo>
                          <a:pt x="32" y="0"/>
                        </a:moveTo>
                        <a:lnTo>
                          <a:pt x="24" y="0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8" y="48"/>
                        </a:lnTo>
                        <a:lnTo>
                          <a:pt x="16" y="48"/>
                        </a:lnTo>
                        <a:lnTo>
                          <a:pt x="24" y="48"/>
                        </a:lnTo>
                        <a:lnTo>
                          <a:pt x="32" y="4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65658" name="Group 116"/>
                <p:cNvGrpSpPr>
                  <a:grpSpLocks/>
                </p:cNvGrpSpPr>
                <p:nvPr/>
              </p:nvGrpSpPr>
              <p:grpSpPr bwMode="auto">
                <a:xfrm rot="-5597977">
                  <a:off x="3037" y="569"/>
                  <a:ext cx="70" cy="158"/>
                  <a:chOff x="3879" y="2036"/>
                  <a:chExt cx="91" cy="171"/>
                </a:xfrm>
              </p:grpSpPr>
              <p:sp>
                <p:nvSpPr>
                  <p:cNvPr id="65579" name="Freeform 117"/>
                  <p:cNvSpPr>
                    <a:spLocks/>
                  </p:cNvSpPr>
                  <p:nvPr/>
                </p:nvSpPr>
                <p:spPr bwMode="auto">
                  <a:xfrm>
                    <a:off x="3879" y="2036"/>
                    <a:ext cx="57" cy="21"/>
                  </a:xfrm>
                  <a:custGeom>
                    <a:avLst/>
                    <a:gdLst>
                      <a:gd name="T0" fmla="*/ 0 w 172"/>
                      <a:gd name="T1" fmla="*/ 0 h 63"/>
                      <a:gd name="T2" fmla="*/ 0 w 172"/>
                      <a:gd name="T3" fmla="*/ 0 h 63"/>
                      <a:gd name="T4" fmla="*/ 0 w 172"/>
                      <a:gd name="T5" fmla="*/ 0 h 63"/>
                      <a:gd name="T6" fmla="*/ 0 w 172"/>
                      <a:gd name="T7" fmla="*/ 0 h 63"/>
                      <a:gd name="T8" fmla="*/ 0 w 172"/>
                      <a:gd name="T9" fmla="*/ 0 h 63"/>
                      <a:gd name="T10" fmla="*/ 0 w 172"/>
                      <a:gd name="T11" fmla="*/ 0 h 63"/>
                      <a:gd name="T12" fmla="*/ 0 w 172"/>
                      <a:gd name="T13" fmla="*/ 0 h 63"/>
                      <a:gd name="T14" fmla="*/ 0 w 172"/>
                      <a:gd name="T15" fmla="*/ 0 h 63"/>
                      <a:gd name="T16" fmla="*/ 0 w 172"/>
                      <a:gd name="T17" fmla="*/ 0 h 63"/>
                      <a:gd name="T18" fmla="*/ 0 w 172"/>
                      <a:gd name="T19" fmla="*/ 0 h 63"/>
                      <a:gd name="T20" fmla="*/ 0 w 172"/>
                      <a:gd name="T21" fmla="*/ 0 h 63"/>
                      <a:gd name="T22" fmla="*/ 0 w 172"/>
                      <a:gd name="T23" fmla="*/ 0 h 63"/>
                      <a:gd name="T24" fmla="*/ 0 w 172"/>
                      <a:gd name="T25" fmla="*/ 0 h 63"/>
                      <a:gd name="T26" fmla="*/ 0 w 172"/>
                      <a:gd name="T27" fmla="*/ 0 h 63"/>
                      <a:gd name="T28" fmla="*/ 0 w 172"/>
                      <a:gd name="T29" fmla="*/ 0 h 63"/>
                      <a:gd name="T30" fmla="*/ 0 w 172"/>
                      <a:gd name="T31" fmla="*/ 0 h 63"/>
                      <a:gd name="T32" fmla="*/ 0 w 172"/>
                      <a:gd name="T33" fmla="*/ 0 h 63"/>
                      <a:gd name="T34" fmla="*/ 0 w 172"/>
                      <a:gd name="T35" fmla="*/ 0 h 63"/>
                      <a:gd name="T36" fmla="*/ 0 w 172"/>
                      <a:gd name="T37" fmla="*/ 0 h 63"/>
                      <a:gd name="T38" fmla="*/ 0 w 172"/>
                      <a:gd name="T39" fmla="*/ 0 h 63"/>
                      <a:gd name="T40" fmla="*/ 0 w 172"/>
                      <a:gd name="T41" fmla="*/ 0 h 6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2"/>
                      <a:gd name="T64" fmla="*/ 0 h 63"/>
                      <a:gd name="T65" fmla="*/ 172 w 172"/>
                      <a:gd name="T66" fmla="*/ 63 h 6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2" h="63">
                        <a:moveTo>
                          <a:pt x="172" y="25"/>
                        </a:moveTo>
                        <a:lnTo>
                          <a:pt x="168" y="22"/>
                        </a:lnTo>
                        <a:lnTo>
                          <a:pt x="147" y="9"/>
                        </a:lnTo>
                        <a:lnTo>
                          <a:pt x="124" y="2"/>
                        </a:lnTo>
                        <a:lnTo>
                          <a:pt x="102" y="0"/>
                        </a:lnTo>
                        <a:lnTo>
                          <a:pt x="82" y="1"/>
                        </a:lnTo>
                        <a:lnTo>
                          <a:pt x="61" y="5"/>
                        </a:lnTo>
                        <a:lnTo>
                          <a:pt x="40" y="8"/>
                        </a:lnTo>
                        <a:lnTo>
                          <a:pt x="20" y="13"/>
                        </a:lnTo>
                        <a:lnTo>
                          <a:pt x="0" y="17"/>
                        </a:lnTo>
                        <a:lnTo>
                          <a:pt x="9" y="63"/>
                        </a:lnTo>
                        <a:lnTo>
                          <a:pt x="29" y="59"/>
                        </a:lnTo>
                        <a:lnTo>
                          <a:pt x="49" y="54"/>
                        </a:lnTo>
                        <a:lnTo>
                          <a:pt x="68" y="51"/>
                        </a:lnTo>
                        <a:lnTo>
                          <a:pt x="84" y="47"/>
                        </a:lnTo>
                        <a:lnTo>
                          <a:pt x="102" y="48"/>
                        </a:lnTo>
                        <a:lnTo>
                          <a:pt x="117" y="48"/>
                        </a:lnTo>
                        <a:lnTo>
                          <a:pt x="129" y="53"/>
                        </a:lnTo>
                        <a:lnTo>
                          <a:pt x="140" y="59"/>
                        </a:lnTo>
                        <a:lnTo>
                          <a:pt x="136" y="55"/>
                        </a:lnTo>
                        <a:lnTo>
                          <a:pt x="172" y="25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80" name="Freeform 118"/>
                  <p:cNvSpPr>
                    <a:spLocks/>
                  </p:cNvSpPr>
                  <p:nvPr/>
                </p:nvSpPr>
                <p:spPr bwMode="auto">
                  <a:xfrm>
                    <a:off x="3924" y="2044"/>
                    <a:ext cx="16" cy="29"/>
                  </a:xfrm>
                  <a:custGeom>
                    <a:avLst/>
                    <a:gdLst>
                      <a:gd name="T0" fmla="*/ 0 w 49"/>
                      <a:gd name="T1" fmla="*/ 0 h 85"/>
                      <a:gd name="T2" fmla="*/ 0 w 49"/>
                      <a:gd name="T3" fmla="*/ 0 h 85"/>
                      <a:gd name="T4" fmla="*/ 0 w 49"/>
                      <a:gd name="T5" fmla="*/ 0 h 85"/>
                      <a:gd name="T6" fmla="*/ 0 w 49"/>
                      <a:gd name="T7" fmla="*/ 0 h 85"/>
                      <a:gd name="T8" fmla="*/ 0 w 49"/>
                      <a:gd name="T9" fmla="*/ 0 h 85"/>
                      <a:gd name="T10" fmla="*/ 0 w 49"/>
                      <a:gd name="T11" fmla="*/ 0 h 85"/>
                      <a:gd name="T12" fmla="*/ 0 w 49"/>
                      <a:gd name="T13" fmla="*/ 0 h 85"/>
                      <a:gd name="T14" fmla="*/ 0 w 49"/>
                      <a:gd name="T15" fmla="*/ 0 h 85"/>
                      <a:gd name="T16" fmla="*/ 0 w 49"/>
                      <a:gd name="T17" fmla="*/ 0 h 85"/>
                      <a:gd name="T18" fmla="*/ 0 w 49"/>
                      <a:gd name="T19" fmla="*/ 0 h 85"/>
                      <a:gd name="T20" fmla="*/ 0 w 49"/>
                      <a:gd name="T21" fmla="*/ 0 h 85"/>
                      <a:gd name="T22" fmla="*/ 0 w 49"/>
                      <a:gd name="T23" fmla="*/ 0 h 85"/>
                      <a:gd name="T24" fmla="*/ 0 w 49"/>
                      <a:gd name="T25" fmla="*/ 0 h 8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9"/>
                      <a:gd name="T40" fmla="*/ 0 h 85"/>
                      <a:gd name="T41" fmla="*/ 49 w 49"/>
                      <a:gd name="T42" fmla="*/ 85 h 8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9" h="85">
                        <a:moveTo>
                          <a:pt x="34" y="85"/>
                        </a:moveTo>
                        <a:lnTo>
                          <a:pt x="35" y="84"/>
                        </a:lnTo>
                        <a:lnTo>
                          <a:pt x="47" y="64"/>
                        </a:lnTo>
                        <a:lnTo>
                          <a:pt x="49" y="43"/>
                        </a:lnTo>
                        <a:lnTo>
                          <a:pt x="47" y="21"/>
                        </a:lnTo>
                        <a:lnTo>
                          <a:pt x="36" y="0"/>
                        </a:lnTo>
                        <a:lnTo>
                          <a:pt x="0" y="30"/>
                        </a:lnTo>
                        <a:lnTo>
                          <a:pt x="1" y="33"/>
                        </a:lnTo>
                        <a:lnTo>
                          <a:pt x="1" y="43"/>
                        </a:lnTo>
                        <a:lnTo>
                          <a:pt x="1" y="52"/>
                        </a:lnTo>
                        <a:lnTo>
                          <a:pt x="1" y="54"/>
                        </a:lnTo>
                        <a:lnTo>
                          <a:pt x="2" y="53"/>
                        </a:lnTo>
                        <a:lnTo>
                          <a:pt x="34" y="85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81" name="Freeform 119"/>
                  <p:cNvSpPr>
                    <a:spLocks/>
                  </p:cNvSpPr>
                  <p:nvPr/>
                </p:nvSpPr>
                <p:spPr bwMode="auto">
                  <a:xfrm>
                    <a:off x="3901" y="2062"/>
                    <a:ext cx="41" cy="59"/>
                  </a:xfrm>
                  <a:custGeom>
                    <a:avLst/>
                    <a:gdLst>
                      <a:gd name="T0" fmla="*/ 0 w 122"/>
                      <a:gd name="T1" fmla="*/ 0 h 176"/>
                      <a:gd name="T2" fmla="*/ 0 w 122"/>
                      <a:gd name="T3" fmla="*/ 0 h 176"/>
                      <a:gd name="T4" fmla="*/ 0 w 122"/>
                      <a:gd name="T5" fmla="*/ 0 h 176"/>
                      <a:gd name="T6" fmla="*/ 0 w 122"/>
                      <a:gd name="T7" fmla="*/ 0 h 176"/>
                      <a:gd name="T8" fmla="*/ 0 w 122"/>
                      <a:gd name="T9" fmla="*/ 0 h 176"/>
                      <a:gd name="T10" fmla="*/ 0 w 122"/>
                      <a:gd name="T11" fmla="*/ 0 h 176"/>
                      <a:gd name="T12" fmla="*/ 0 w 122"/>
                      <a:gd name="T13" fmla="*/ 0 h 176"/>
                      <a:gd name="T14" fmla="*/ 0 w 122"/>
                      <a:gd name="T15" fmla="*/ 0 h 176"/>
                      <a:gd name="T16" fmla="*/ 0 w 122"/>
                      <a:gd name="T17" fmla="*/ 0 h 176"/>
                      <a:gd name="T18" fmla="*/ 0 w 122"/>
                      <a:gd name="T19" fmla="*/ 0 h 176"/>
                      <a:gd name="T20" fmla="*/ 0 w 122"/>
                      <a:gd name="T21" fmla="*/ 0 h 176"/>
                      <a:gd name="T22" fmla="*/ 0 w 122"/>
                      <a:gd name="T23" fmla="*/ 0 h 176"/>
                      <a:gd name="T24" fmla="*/ 0 w 122"/>
                      <a:gd name="T25" fmla="*/ 0 h 176"/>
                      <a:gd name="T26" fmla="*/ 0 w 122"/>
                      <a:gd name="T27" fmla="*/ 0 h 176"/>
                      <a:gd name="T28" fmla="*/ 0 w 122"/>
                      <a:gd name="T29" fmla="*/ 0 h 176"/>
                      <a:gd name="T30" fmla="*/ 0 w 122"/>
                      <a:gd name="T31" fmla="*/ 0 h 176"/>
                      <a:gd name="T32" fmla="*/ 0 w 122"/>
                      <a:gd name="T33" fmla="*/ 0 h 176"/>
                      <a:gd name="T34" fmla="*/ 0 w 122"/>
                      <a:gd name="T35" fmla="*/ 0 h 176"/>
                      <a:gd name="T36" fmla="*/ 0 w 122"/>
                      <a:gd name="T37" fmla="*/ 0 h 176"/>
                      <a:gd name="T38" fmla="*/ 0 w 122"/>
                      <a:gd name="T39" fmla="*/ 0 h 176"/>
                      <a:gd name="T40" fmla="*/ 0 w 122"/>
                      <a:gd name="T41" fmla="*/ 0 h 1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2"/>
                      <a:gd name="T64" fmla="*/ 0 h 176"/>
                      <a:gd name="T65" fmla="*/ 122 w 122"/>
                      <a:gd name="T66" fmla="*/ 176 h 1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2" h="176">
                        <a:moveTo>
                          <a:pt x="51" y="153"/>
                        </a:moveTo>
                        <a:lnTo>
                          <a:pt x="51" y="153"/>
                        </a:lnTo>
                        <a:lnTo>
                          <a:pt x="46" y="140"/>
                        </a:lnTo>
                        <a:lnTo>
                          <a:pt x="46" y="129"/>
                        </a:lnTo>
                        <a:lnTo>
                          <a:pt x="52" y="115"/>
                        </a:lnTo>
                        <a:lnTo>
                          <a:pt x="60" y="99"/>
                        </a:lnTo>
                        <a:lnTo>
                          <a:pt x="73" y="83"/>
                        </a:lnTo>
                        <a:lnTo>
                          <a:pt x="89" y="66"/>
                        </a:lnTo>
                        <a:lnTo>
                          <a:pt x="105" y="50"/>
                        </a:lnTo>
                        <a:lnTo>
                          <a:pt x="122" y="32"/>
                        </a:lnTo>
                        <a:lnTo>
                          <a:pt x="90" y="0"/>
                        </a:lnTo>
                        <a:lnTo>
                          <a:pt x="73" y="15"/>
                        </a:lnTo>
                        <a:lnTo>
                          <a:pt x="54" y="34"/>
                        </a:lnTo>
                        <a:lnTo>
                          <a:pt x="38" y="53"/>
                        </a:lnTo>
                        <a:lnTo>
                          <a:pt x="21" y="74"/>
                        </a:lnTo>
                        <a:lnTo>
                          <a:pt x="8" y="97"/>
                        </a:lnTo>
                        <a:lnTo>
                          <a:pt x="0" y="122"/>
                        </a:lnTo>
                        <a:lnTo>
                          <a:pt x="0" y="150"/>
                        </a:lnTo>
                        <a:lnTo>
                          <a:pt x="12" y="176"/>
                        </a:lnTo>
                        <a:lnTo>
                          <a:pt x="51" y="153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82" name="Freeform 120"/>
                  <p:cNvSpPr>
                    <a:spLocks/>
                  </p:cNvSpPr>
                  <p:nvPr/>
                </p:nvSpPr>
                <p:spPr bwMode="auto">
                  <a:xfrm>
                    <a:off x="3899" y="2113"/>
                    <a:ext cx="66" cy="32"/>
                  </a:xfrm>
                  <a:custGeom>
                    <a:avLst/>
                    <a:gdLst>
                      <a:gd name="T0" fmla="*/ 0 w 196"/>
                      <a:gd name="T1" fmla="*/ 0 h 93"/>
                      <a:gd name="T2" fmla="*/ 0 w 196"/>
                      <a:gd name="T3" fmla="*/ 0 h 93"/>
                      <a:gd name="T4" fmla="*/ 0 w 196"/>
                      <a:gd name="T5" fmla="*/ 0 h 93"/>
                      <a:gd name="T6" fmla="*/ 0 w 196"/>
                      <a:gd name="T7" fmla="*/ 0 h 93"/>
                      <a:gd name="T8" fmla="*/ 0 w 196"/>
                      <a:gd name="T9" fmla="*/ 0 h 93"/>
                      <a:gd name="T10" fmla="*/ 0 w 196"/>
                      <a:gd name="T11" fmla="*/ 0 h 93"/>
                      <a:gd name="T12" fmla="*/ 0 w 196"/>
                      <a:gd name="T13" fmla="*/ 0 h 93"/>
                      <a:gd name="T14" fmla="*/ 0 w 196"/>
                      <a:gd name="T15" fmla="*/ 0 h 93"/>
                      <a:gd name="T16" fmla="*/ 0 w 196"/>
                      <a:gd name="T17" fmla="*/ 0 h 93"/>
                      <a:gd name="T18" fmla="*/ 0 w 196"/>
                      <a:gd name="T19" fmla="*/ 0 h 93"/>
                      <a:gd name="T20" fmla="*/ 0 w 196"/>
                      <a:gd name="T21" fmla="*/ 0 h 93"/>
                      <a:gd name="T22" fmla="*/ 0 w 196"/>
                      <a:gd name="T23" fmla="*/ 0 h 93"/>
                      <a:gd name="T24" fmla="*/ 0 w 196"/>
                      <a:gd name="T25" fmla="*/ 0 h 93"/>
                      <a:gd name="T26" fmla="*/ 0 w 196"/>
                      <a:gd name="T27" fmla="*/ 0 h 93"/>
                      <a:gd name="T28" fmla="*/ 0 w 196"/>
                      <a:gd name="T29" fmla="*/ 0 h 93"/>
                      <a:gd name="T30" fmla="*/ 0 w 196"/>
                      <a:gd name="T31" fmla="*/ 0 h 93"/>
                      <a:gd name="T32" fmla="*/ 0 w 196"/>
                      <a:gd name="T33" fmla="*/ 0 h 93"/>
                      <a:gd name="T34" fmla="*/ 0 w 196"/>
                      <a:gd name="T35" fmla="*/ 0 h 93"/>
                      <a:gd name="T36" fmla="*/ 0 w 196"/>
                      <a:gd name="T37" fmla="*/ 0 h 93"/>
                      <a:gd name="T38" fmla="*/ 0 w 196"/>
                      <a:gd name="T39" fmla="*/ 0 h 93"/>
                      <a:gd name="T40" fmla="*/ 0 w 196"/>
                      <a:gd name="T41" fmla="*/ 0 h 9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6"/>
                      <a:gd name="T64" fmla="*/ 0 h 93"/>
                      <a:gd name="T65" fmla="*/ 196 w 196"/>
                      <a:gd name="T66" fmla="*/ 93 h 9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6" h="93">
                        <a:moveTo>
                          <a:pt x="194" y="59"/>
                        </a:moveTo>
                        <a:lnTo>
                          <a:pt x="196" y="62"/>
                        </a:lnTo>
                        <a:lnTo>
                          <a:pt x="176" y="44"/>
                        </a:lnTo>
                        <a:lnTo>
                          <a:pt x="152" y="32"/>
                        </a:lnTo>
                        <a:lnTo>
                          <a:pt x="125" y="28"/>
                        </a:lnTo>
                        <a:lnTo>
                          <a:pt x="101" y="25"/>
                        </a:lnTo>
                        <a:lnTo>
                          <a:pt x="80" y="22"/>
                        </a:lnTo>
                        <a:lnTo>
                          <a:pt x="62" y="16"/>
                        </a:lnTo>
                        <a:lnTo>
                          <a:pt x="49" y="9"/>
                        </a:lnTo>
                        <a:lnTo>
                          <a:pt x="39" y="0"/>
                        </a:lnTo>
                        <a:lnTo>
                          <a:pt x="0" y="23"/>
                        </a:lnTo>
                        <a:lnTo>
                          <a:pt x="19" y="46"/>
                        </a:lnTo>
                        <a:lnTo>
                          <a:pt x="44" y="60"/>
                        </a:lnTo>
                        <a:lnTo>
                          <a:pt x="71" y="68"/>
                        </a:lnTo>
                        <a:lnTo>
                          <a:pt x="96" y="71"/>
                        </a:lnTo>
                        <a:lnTo>
                          <a:pt x="118" y="74"/>
                        </a:lnTo>
                        <a:lnTo>
                          <a:pt x="138" y="78"/>
                        </a:lnTo>
                        <a:lnTo>
                          <a:pt x="150" y="83"/>
                        </a:lnTo>
                        <a:lnTo>
                          <a:pt x="160" y="90"/>
                        </a:lnTo>
                        <a:lnTo>
                          <a:pt x="162" y="93"/>
                        </a:lnTo>
                        <a:lnTo>
                          <a:pt x="194" y="59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83" name="Freeform 121"/>
                  <p:cNvSpPr>
                    <a:spLocks/>
                  </p:cNvSpPr>
                  <p:nvPr/>
                </p:nvSpPr>
                <p:spPr bwMode="auto">
                  <a:xfrm>
                    <a:off x="3928" y="2133"/>
                    <a:ext cx="42" cy="49"/>
                  </a:xfrm>
                  <a:custGeom>
                    <a:avLst/>
                    <a:gdLst>
                      <a:gd name="T0" fmla="*/ 0 w 125"/>
                      <a:gd name="T1" fmla="*/ 0 h 147"/>
                      <a:gd name="T2" fmla="*/ 0 w 125"/>
                      <a:gd name="T3" fmla="*/ 0 h 147"/>
                      <a:gd name="T4" fmla="*/ 0 w 125"/>
                      <a:gd name="T5" fmla="*/ 0 h 147"/>
                      <a:gd name="T6" fmla="*/ 0 w 125"/>
                      <a:gd name="T7" fmla="*/ 0 h 147"/>
                      <a:gd name="T8" fmla="*/ 0 w 125"/>
                      <a:gd name="T9" fmla="*/ 0 h 147"/>
                      <a:gd name="T10" fmla="*/ 0 w 125"/>
                      <a:gd name="T11" fmla="*/ 0 h 147"/>
                      <a:gd name="T12" fmla="*/ 0 w 125"/>
                      <a:gd name="T13" fmla="*/ 0 h 147"/>
                      <a:gd name="T14" fmla="*/ 0 w 125"/>
                      <a:gd name="T15" fmla="*/ 0 h 147"/>
                      <a:gd name="T16" fmla="*/ 0 w 125"/>
                      <a:gd name="T17" fmla="*/ 0 h 147"/>
                      <a:gd name="T18" fmla="*/ 0 w 125"/>
                      <a:gd name="T19" fmla="*/ 0 h 147"/>
                      <a:gd name="T20" fmla="*/ 0 w 125"/>
                      <a:gd name="T21" fmla="*/ 0 h 147"/>
                      <a:gd name="T22" fmla="*/ 0 w 125"/>
                      <a:gd name="T23" fmla="*/ 0 h 147"/>
                      <a:gd name="T24" fmla="*/ 0 w 125"/>
                      <a:gd name="T25" fmla="*/ 0 h 147"/>
                      <a:gd name="T26" fmla="*/ 0 w 125"/>
                      <a:gd name="T27" fmla="*/ 0 h 147"/>
                      <a:gd name="T28" fmla="*/ 0 w 125"/>
                      <a:gd name="T29" fmla="*/ 0 h 147"/>
                      <a:gd name="T30" fmla="*/ 0 w 125"/>
                      <a:gd name="T31" fmla="*/ 0 h 147"/>
                      <a:gd name="T32" fmla="*/ 0 w 125"/>
                      <a:gd name="T33" fmla="*/ 0 h 147"/>
                      <a:gd name="T34" fmla="*/ 0 w 125"/>
                      <a:gd name="T35" fmla="*/ 0 h 147"/>
                      <a:gd name="T36" fmla="*/ 0 w 125"/>
                      <a:gd name="T37" fmla="*/ 0 h 147"/>
                      <a:gd name="T38" fmla="*/ 0 w 125"/>
                      <a:gd name="T39" fmla="*/ 0 h 147"/>
                      <a:gd name="T40" fmla="*/ 0 w 125"/>
                      <a:gd name="T41" fmla="*/ 0 h 14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5"/>
                      <a:gd name="T64" fmla="*/ 0 h 147"/>
                      <a:gd name="T65" fmla="*/ 125 w 125"/>
                      <a:gd name="T66" fmla="*/ 147 h 14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5" h="147">
                        <a:moveTo>
                          <a:pt x="49" y="133"/>
                        </a:moveTo>
                        <a:lnTo>
                          <a:pt x="43" y="147"/>
                        </a:lnTo>
                        <a:lnTo>
                          <a:pt x="55" y="134"/>
                        </a:lnTo>
                        <a:lnTo>
                          <a:pt x="71" y="120"/>
                        </a:lnTo>
                        <a:lnTo>
                          <a:pt x="87" y="105"/>
                        </a:lnTo>
                        <a:lnTo>
                          <a:pt x="102" y="90"/>
                        </a:lnTo>
                        <a:lnTo>
                          <a:pt x="115" y="73"/>
                        </a:lnTo>
                        <a:lnTo>
                          <a:pt x="125" y="49"/>
                        </a:lnTo>
                        <a:lnTo>
                          <a:pt x="121" y="23"/>
                        </a:lnTo>
                        <a:lnTo>
                          <a:pt x="105" y="0"/>
                        </a:lnTo>
                        <a:lnTo>
                          <a:pt x="73" y="34"/>
                        </a:lnTo>
                        <a:lnTo>
                          <a:pt x="78" y="41"/>
                        </a:lnTo>
                        <a:lnTo>
                          <a:pt x="79" y="44"/>
                        </a:lnTo>
                        <a:lnTo>
                          <a:pt x="76" y="48"/>
                        </a:lnTo>
                        <a:lnTo>
                          <a:pt x="67" y="58"/>
                        </a:lnTo>
                        <a:lnTo>
                          <a:pt x="55" y="71"/>
                        </a:lnTo>
                        <a:lnTo>
                          <a:pt x="38" y="86"/>
                        </a:lnTo>
                        <a:lnTo>
                          <a:pt x="22" y="102"/>
                        </a:lnTo>
                        <a:lnTo>
                          <a:pt x="6" y="119"/>
                        </a:lnTo>
                        <a:lnTo>
                          <a:pt x="0" y="133"/>
                        </a:lnTo>
                        <a:lnTo>
                          <a:pt x="49" y="133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84" name="Freeform 122"/>
                  <p:cNvSpPr>
                    <a:spLocks/>
                  </p:cNvSpPr>
                  <p:nvPr/>
                </p:nvSpPr>
                <p:spPr bwMode="auto">
                  <a:xfrm>
                    <a:off x="3928" y="2177"/>
                    <a:ext cx="16" cy="30"/>
                  </a:xfrm>
                  <a:custGeom>
                    <a:avLst/>
                    <a:gdLst>
                      <a:gd name="T0" fmla="*/ 0 w 51"/>
                      <a:gd name="T1" fmla="*/ 0 h 87"/>
                      <a:gd name="T2" fmla="*/ 0 w 51"/>
                      <a:gd name="T3" fmla="*/ 0 h 87"/>
                      <a:gd name="T4" fmla="*/ 0 w 51"/>
                      <a:gd name="T5" fmla="*/ 0 h 87"/>
                      <a:gd name="T6" fmla="*/ 0 w 51"/>
                      <a:gd name="T7" fmla="*/ 0 h 87"/>
                      <a:gd name="T8" fmla="*/ 0 w 51"/>
                      <a:gd name="T9" fmla="*/ 0 h 87"/>
                      <a:gd name="T10" fmla="*/ 0 w 51"/>
                      <a:gd name="T11" fmla="*/ 0 h 87"/>
                      <a:gd name="T12" fmla="*/ 0 w 51"/>
                      <a:gd name="T13" fmla="*/ 0 h 87"/>
                      <a:gd name="T14" fmla="*/ 0 w 51"/>
                      <a:gd name="T15" fmla="*/ 0 h 87"/>
                      <a:gd name="T16" fmla="*/ 0 w 51"/>
                      <a:gd name="T17" fmla="*/ 0 h 87"/>
                      <a:gd name="T18" fmla="*/ 0 w 51"/>
                      <a:gd name="T19" fmla="*/ 0 h 87"/>
                      <a:gd name="T20" fmla="*/ 0 w 51"/>
                      <a:gd name="T21" fmla="*/ 0 h 87"/>
                      <a:gd name="T22" fmla="*/ 0 w 51"/>
                      <a:gd name="T23" fmla="*/ 0 h 87"/>
                      <a:gd name="T24" fmla="*/ 0 w 51"/>
                      <a:gd name="T25" fmla="*/ 0 h 8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1"/>
                      <a:gd name="T40" fmla="*/ 0 h 87"/>
                      <a:gd name="T41" fmla="*/ 51 w 51"/>
                      <a:gd name="T42" fmla="*/ 87 h 8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1" h="87">
                        <a:moveTo>
                          <a:pt x="37" y="39"/>
                        </a:moveTo>
                        <a:lnTo>
                          <a:pt x="47" y="42"/>
                        </a:lnTo>
                        <a:lnTo>
                          <a:pt x="48" y="42"/>
                        </a:lnTo>
                        <a:lnTo>
                          <a:pt x="48" y="36"/>
                        </a:lnTo>
                        <a:lnTo>
                          <a:pt x="48" y="18"/>
                        </a:lnTo>
                        <a:lnTo>
                          <a:pt x="51" y="0"/>
                        </a:lnTo>
                        <a:lnTo>
                          <a:pt x="2" y="0"/>
                        </a:lnTo>
                        <a:lnTo>
                          <a:pt x="2" y="16"/>
                        </a:lnTo>
                        <a:lnTo>
                          <a:pt x="0" y="36"/>
                        </a:lnTo>
                        <a:lnTo>
                          <a:pt x="5" y="61"/>
                        </a:lnTo>
                        <a:lnTo>
                          <a:pt x="27" y="84"/>
                        </a:lnTo>
                        <a:lnTo>
                          <a:pt x="37" y="87"/>
                        </a:ln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65585" name="Freeform 123"/>
                  <p:cNvSpPr>
                    <a:spLocks/>
                  </p:cNvSpPr>
                  <p:nvPr/>
                </p:nvSpPr>
                <p:spPr bwMode="auto">
                  <a:xfrm>
                    <a:off x="3940" y="2191"/>
                    <a:ext cx="11" cy="16"/>
                  </a:xfrm>
                  <a:custGeom>
                    <a:avLst/>
                    <a:gdLst>
                      <a:gd name="T0" fmla="*/ 0 w 32"/>
                      <a:gd name="T1" fmla="*/ 0 h 48"/>
                      <a:gd name="T2" fmla="*/ 0 w 32"/>
                      <a:gd name="T3" fmla="*/ 0 h 48"/>
                      <a:gd name="T4" fmla="*/ 0 w 32"/>
                      <a:gd name="T5" fmla="*/ 0 h 48"/>
                      <a:gd name="T6" fmla="*/ 0 w 32"/>
                      <a:gd name="T7" fmla="*/ 0 h 48"/>
                      <a:gd name="T8" fmla="*/ 0 w 32"/>
                      <a:gd name="T9" fmla="*/ 0 h 48"/>
                      <a:gd name="T10" fmla="*/ 0 w 32"/>
                      <a:gd name="T11" fmla="*/ 0 h 48"/>
                      <a:gd name="T12" fmla="*/ 0 w 32"/>
                      <a:gd name="T13" fmla="*/ 0 h 48"/>
                      <a:gd name="T14" fmla="*/ 0 w 32"/>
                      <a:gd name="T15" fmla="*/ 0 h 48"/>
                      <a:gd name="T16" fmla="*/ 0 w 32"/>
                      <a:gd name="T17" fmla="*/ 0 h 48"/>
                      <a:gd name="T18" fmla="*/ 0 w 32"/>
                      <a:gd name="T19" fmla="*/ 0 h 48"/>
                      <a:gd name="T20" fmla="*/ 0 w 32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2"/>
                      <a:gd name="T34" fmla="*/ 0 h 48"/>
                      <a:gd name="T35" fmla="*/ 32 w 32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2" h="48">
                        <a:moveTo>
                          <a:pt x="32" y="0"/>
                        </a:moveTo>
                        <a:lnTo>
                          <a:pt x="24" y="0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8" y="48"/>
                        </a:lnTo>
                        <a:lnTo>
                          <a:pt x="16" y="48"/>
                        </a:lnTo>
                        <a:lnTo>
                          <a:pt x="24" y="48"/>
                        </a:lnTo>
                        <a:lnTo>
                          <a:pt x="32" y="4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D1D3D6"/>
                  </a:solidFill>
                  <a:ln w="3175">
                    <a:solidFill>
                      <a:srgbClr val="FFD50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</p:grpSp>
        </p:grpSp>
        <p:sp>
          <p:nvSpPr>
            <p:cNvPr id="65568" name="Line 124"/>
            <p:cNvSpPr>
              <a:spLocks noChangeShapeType="1"/>
            </p:cNvSpPr>
            <p:nvPr/>
          </p:nvSpPr>
          <p:spPr bwMode="auto">
            <a:xfrm rot="21223935" flipH="1">
              <a:off x="3628" y="1502"/>
              <a:ext cx="612" cy="1156"/>
            </a:xfrm>
            <a:prstGeom prst="line">
              <a:avLst/>
            </a:prstGeom>
            <a:noFill/>
            <a:ln w="50800">
              <a:solidFill>
                <a:srgbClr val="FFD833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569" name="Line 125"/>
            <p:cNvSpPr>
              <a:spLocks noChangeShapeType="1"/>
            </p:cNvSpPr>
            <p:nvPr/>
          </p:nvSpPr>
          <p:spPr bwMode="auto">
            <a:xfrm rot="376065">
              <a:off x="4490" y="1502"/>
              <a:ext cx="612" cy="1156"/>
            </a:xfrm>
            <a:prstGeom prst="line">
              <a:avLst/>
            </a:prstGeom>
            <a:noFill/>
            <a:ln w="50800">
              <a:solidFill>
                <a:srgbClr val="FFD833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65661" name="Group 126"/>
          <p:cNvGrpSpPr>
            <a:grpSpLocks/>
          </p:cNvGrpSpPr>
          <p:nvPr/>
        </p:nvGrpSpPr>
        <p:grpSpPr bwMode="auto">
          <a:xfrm>
            <a:off x="5148263" y="3429000"/>
            <a:ext cx="3636962" cy="2700338"/>
            <a:chOff x="3220" y="1888"/>
            <a:chExt cx="2291" cy="1701"/>
          </a:xfrm>
        </p:grpSpPr>
        <p:grpSp>
          <p:nvGrpSpPr>
            <p:cNvPr id="65665" name="Group 127"/>
            <p:cNvGrpSpPr>
              <a:grpSpLocks/>
            </p:cNvGrpSpPr>
            <p:nvPr/>
          </p:nvGrpSpPr>
          <p:grpSpPr bwMode="auto">
            <a:xfrm>
              <a:off x="4649" y="2727"/>
              <a:ext cx="862" cy="862"/>
              <a:chOff x="2585" y="391"/>
              <a:chExt cx="862" cy="862"/>
            </a:xfrm>
          </p:grpSpPr>
          <p:sp>
            <p:nvSpPr>
              <p:cNvPr id="65565" name="Oval 128"/>
              <p:cNvSpPr>
                <a:spLocks noChangeArrowheads="1"/>
              </p:cNvSpPr>
              <p:nvPr/>
            </p:nvSpPr>
            <p:spPr bwMode="auto">
              <a:xfrm>
                <a:off x="2585" y="391"/>
                <a:ext cx="862" cy="862"/>
              </a:xfrm>
              <a:prstGeom prst="ellipse">
                <a:avLst/>
              </a:prstGeom>
              <a:solidFill>
                <a:srgbClr val="00007E"/>
              </a:solidFill>
              <a:ln w="95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566" name="Oval 129"/>
              <p:cNvSpPr>
                <a:spLocks noChangeArrowheads="1"/>
              </p:cNvSpPr>
              <p:nvPr/>
            </p:nvSpPr>
            <p:spPr bwMode="auto">
              <a:xfrm>
                <a:off x="2767" y="573"/>
                <a:ext cx="499" cy="500"/>
              </a:xfrm>
              <a:prstGeom prst="ellipse">
                <a:avLst/>
              </a:prstGeom>
              <a:gradFill rotWithShape="1">
                <a:gsLst>
                  <a:gs pos="0">
                    <a:srgbClr val="000062"/>
                  </a:gs>
                  <a:gs pos="100000">
                    <a:srgbClr val="000055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65666" name="Group 130"/>
            <p:cNvGrpSpPr>
              <a:grpSpLocks/>
            </p:cNvGrpSpPr>
            <p:nvPr/>
          </p:nvGrpSpPr>
          <p:grpSpPr bwMode="auto">
            <a:xfrm>
              <a:off x="3923" y="1888"/>
              <a:ext cx="862" cy="998"/>
              <a:chOff x="2585" y="255"/>
              <a:chExt cx="862" cy="998"/>
            </a:xfrm>
          </p:grpSpPr>
          <p:grpSp>
            <p:nvGrpSpPr>
              <p:cNvPr id="65673" name="Group 131"/>
              <p:cNvGrpSpPr>
                <a:grpSpLocks/>
              </p:cNvGrpSpPr>
              <p:nvPr/>
            </p:nvGrpSpPr>
            <p:grpSpPr bwMode="auto">
              <a:xfrm>
                <a:off x="2585" y="391"/>
                <a:ext cx="862" cy="862"/>
                <a:chOff x="2585" y="391"/>
                <a:chExt cx="862" cy="862"/>
              </a:xfrm>
            </p:grpSpPr>
            <p:sp>
              <p:nvSpPr>
                <p:cNvPr id="65563" name="Oval 132"/>
                <p:cNvSpPr>
                  <a:spLocks noChangeArrowheads="1"/>
                </p:cNvSpPr>
                <p:nvPr/>
              </p:nvSpPr>
              <p:spPr bwMode="auto">
                <a:xfrm>
                  <a:off x="2585" y="391"/>
                  <a:ext cx="862" cy="862"/>
                </a:xfrm>
                <a:prstGeom prst="ellipse">
                  <a:avLst/>
                </a:prstGeom>
                <a:solidFill>
                  <a:srgbClr val="00007E"/>
                </a:solidFill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5564" name="Oval 133"/>
                <p:cNvSpPr>
                  <a:spLocks noChangeArrowheads="1"/>
                </p:cNvSpPr>
                <p:nvPr/>
              </p:nvSpPr>
              <p:spPr bwMode="auto">
                <a:xfrm>
                  <a:off x="2767" y="573"/>
                  <a:ext cx="499" cy="5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62"/>
                    </a:gs>
                    <a:gs pos="100000">
                      <a:srgbClr val="000055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65562" name="AutoShape 134"/>
              <p:cNvSpPr>
                <a:spLocks noChangeArrowheads="1"/>
              </p:cNvSpPr>
              <p:nvPr/>
            </p:nvSpPr>
            <p:spPr bwMode="auto">
              <a:xfrm>
                <a:off x="2835" y="255"/>
                <a:ext cx="363" cy="204"/>
              </a:xfrm>
              <a:prstGeom prst="triangle">
                <a:avLst>
                  <a:gd name="adj" fmla="val 50000"/>
                </a:avLst>
              </a:prstGeom>
              <a:solidFill>
                <a:srgbClr val="00007E"/>
              </a:solidFill>
              <a:ln w="9525">
                <a:solidFill>
                  <a:srgbClr val="00007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65674" name="Group 135"/>
            <p:cNvGrpSpPr>
              <a:grpSpLocks/>
            </p:cNvGrpSpPr>
            <p:nvPr/>
          </p:nvGrpSpPr>
          <p:grpSpPr bwMode="auto">
            <a:xfrm>
              <a:off x="3220" y="2727"/>
              <a:ext cx="862" cy="862"/>
              <a:chOff x="2585" y="391"/>
              <a:chExt cx="862" cy="862"/>
            </a:xfrm>
          </p:grpSpPr>
          <p:sp>
            <p:nvSpPr>
              <p:cNvPr id="65559" name="Oval 136"/>
              <p:cNvSpPr>
                <a:spLocks noChangeArrowheads="1"/>
              </p:cNvSpPr>
              <p:nvPr/>
            </p:nvSpPr>
            <p:spPr bwMode="auto">
              <a:xfrm>
                <a:off x="2585" y="391"/>
                <a:ext cx="862" cy="862"/>
              </a:xfrm>
              <a:prstGeom prst="ellipse">
                <a:avLst/>
              </a:prstGeom>
              <a:solidFill>
                <a:srgbClr val="00007E"/>
              </a:solidFill>
              <a:ln w="9525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5560" name="Oval 137"/>
              <p:cNvSpPr>
                <a:spLocks noChangeArrowheads="1"/>
              </p:cNvSpPr>
              <p:nvPr/>
            </p:nvSpPr>
            <p:spPr bwMode="auto">
              <a:xfrm>
                <a:off x="2767" y="573"/>
                <a:ext cx="499" cy="500"/>
              </a:xfrm>
              <a:prstGeom prst="ellipse">
                <a:avLst/>
              </a:prstGeom>
              <a:gradFill rotWithShape="1">
                <a:gsLst>
                  <a:gs pos="0">
                    <a:srgbClr val="000062"/>
                  </a:gs>
                  <a:gs pos="100000">
                    <a:srgbClr val="000055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439434" name="Text Box 138"/>
          <p:cNvSpPr txBox="1">
            <a:spLocks noChangeArrowheads="1"/>
          </p:cNvSpPr>
          <p:nvPr/>
        </p:nvSpPr>
        <p:spPr bwMode="auto">
          <a:xfrm>
            <a:off x="1316038" y="6203950"/>
            <a:ext cx="221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  <a:cs typeface="+mn-cs"/>
              </a:rPr>
              <a:t>No conjugado</a:t>
            </a:r>
          </a:p>
        </p:txBody>
      </p:sp>
      <p:sp>
        <p:nvSpPr>
          <p:cNvPr id="439435" name="Text Box 139"/>
          <p:cNvSpPr txBox="1">
            <a:spLocks noChangeArrowheads="1"/>
          </p:cNvSpPr>
          <p:nvPr/>
        </p:nvSpPr>
        <p:spPr bwMode="auto">
          <a:xfrm>
            <a:off x="6124575" y="6196013"/>
            <a:ext cx="177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charset="0"/>
                <a:cs typeface="+mn-cs"/>
              </a:rPr>
              <a:t>Conjugado</a:t>
            </a:r>
          </a:p>
        </p:txBody>
      </p:sp>
      <p:sp>
        <p:nvSpPr>
          <p:cNvPr id="65553" name="Rectangle 140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1139825"/>
          </a:xfrm>
        </p:spPr>
        <p:txBody>
          <a:bodyPr/>
          <a:lstStyle/>
          <a:p>
            <a:pPr eaLnBrk="1" hangingPunct="1"/>
            <a:r>
              <a:rPr lang="es-ES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Efecto terapéutico de la RIT</a:t>
            </a:r>
          </a:p>
        </p:txBody>
      </p:sp>
      <p:pic>
        <p:nvPicPr>
          <p:cNvPr id="439437" name="Picture 141" descr="explosion atom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581525"/>
            <a:ext cx="1508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5" name="141 CuadroTexto"/>
          <p:cNvSpPr txBox="1">
            <a:spLocks noChangeArrowheads="1"/>
          </p:cNvSpPr>
          <p:nvPr/>
        </p:nvSpPr>
        <p:spPr bwMode="auto">
          <a:xfrm>
            <a:off x="4932363" y="6237288"/>
            <a:ext cx="3492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i="1">
                <a:solidFill>
                  <a:srgbClr val="C00000"/>
                </a:solidFill>
              </a:rPr>
              <a:t>Cortesía del Dr. E. Conde</a:t>
            </a:r>
          </a:p>
        </p:txBody>
      </p:sp>
      <p:pic>
        <p:nvPicPr>
          <p:cNvPr id="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6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3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8" descr="catarata suav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0" y="-22225"/>
          <a:ext cx="9144000" cy="6880225"/>
        </p:xfrm>
        <a:graphic>
          <a:graphicData uri="http://schemas.openxmlformats.org/presentationml/2006/ole">
            <p:oleObj spid="_x0000_s137218" name="Diapositiva" r:id="rId3" imgW="2898693" imgH="2173121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venin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9000"/>
            <a:ext cx="7772400" cy="1362075"/>
          </a:xfrm>
        </p:spPr>
        <p:txBody>
          <a:bodyPr/>
          <a:lstStyle/>
          <a:p>
            <a:pPr eaLnBrk="1" hangingPunct="1"/>
            <a:r>
              <a:rPr lang="es-ES" sz="4400" b="1" dirty="0" smtClean="0">
                <a:solidFill>
                  <a:srgbClr val="0070C0"/>
                </a:solidFill>
              </a:rPr>
              <a:t>Tratamiento de las recaídas de los Linfomas Foliculares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Problemas clínicos en los pacientes con linfoma en recaída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 b="1" dirty="0" smtClean="0">
                <a:solidFill>
                  <a:srgbClr val="7030A0"/>
                </a:solidFill>
              </a:rPr>
              <a:t>Impacto psicológico de la recaída</a:t>
            </a:r>
          </a:p>
          <a:p>
            <a:pPr eaLnBrk="1" hangingPunct="1">
              <a:defRPr/>
            </a:pPr>
            <a:r>
              <a:rPr lang="es-ES" sz="3200" b="1" dirty="0" smtClean="0">
                <a:solidFill>
                  <a:srgbClr val="7030A0"/>
                </a:solidFill>
              </a:rPr>
              <a:t>Peor tolerancia a la QT de 2ª línea</a:t>
            </a:r>
          </a:p>
          <a:p>
            <a:pPr eaLnBrk="1" hangingPunct="1">
              <a:defRPr/>
            </a:pPr>
            <a:endParaRPr lang="es-E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800" dirty="0" smtClean="0">
                <a:solidFill>
                  <a:schemeClr val="tx2"/>
                </a:solidFill>
              </a:rPr>
              <a:t>UNA RECOMENDACIÓN GENERAL: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800" dirty="0" smtClean="0"/>
              <a:t>	</a:t>
            </a:r>
            <a:r>
              <a:rPr lang="es-ES" sz="2800" dirty="0" smtClean="0">
                <a:solidFill>
                  <a:srgbClr val="00CCFF"/>
                </a:solidFill>
              </a:rPr>
              <a:t>REBIOPSIAR</a:t>
            </a:r>
            <a:r>
              <a:rPr lang="es-ES" sz="2800" dirty="0" smtClean="0"/>
              <a:t> </a:t>
            </a:r>
            <a:r>
              <a:rPr lang="es-ES" dirty="0" smtClean="0"/>
              <a:t>SIEMPRE QUE SEA POSIBLE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274638"/>
            <a:ext cx="8258175" cy="1143000"/>
          </a:xfrm>
        </p:spPr>
        <p:txBody>
          <a:bodyPr/>
          <a:lstStyle/>
          <a:p>
            <a:pPr eaLnBrk="1" hangingPunct="1"/>
            <a:r>
              <a:rPr lang="es-ES" sz="2800" b="1" smtClean="0">
                <a:latin typeface="Tahoma" pitchFamily="34" charset="0"/>
                <a:cs typeface="Tahoma" pitchFamily="34" charset="0"/>
              </a:rPr>
              <a:t>OPCIONES TERAPÉUTICAS EN LA RECAÍDA DE LOS LINFOMAS FOLICULARES</a:t>
            </a:r>
          </a:p>
        </p:txBody>
      </p:sp>
      <p:pic>
        <p:nvPicPr>
          <p:cNvPr id="66563" name="Picture 2" descr="OPCIONESLMHB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447800"/>
            <a:ext cx="6096000" cy="4572000"/>
          </a:xfrm>
          <a:noFill/>
          <a:ln>
            <a:solidFill>
              <a:schemeClr val="tx1"/>
            </a:solidFill>
          </a:ln>
        </p:spPr>
      </p:pic>
      <p:sp>
        <p:nvSpPr>
          <p:cNvPr id="66564" name="5 CuadroTexto"/>
          <p:cNvSpPr txBox="1">
            <a:spLocks noChangeArrowheads="1"/>
          </p:cNvSpPr>
          <p:nvPr/>
        </p:nvSpPr>
        <p:spPr bwMode="auto">
          <a:xfrm>
            <a:off x="4500563" y="2000250"/>
            <a:ext cx="14287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b="1">
                <a:solidFill>
                  <a:srgbClr val="C00000"/>
                </a:solidFill>
              </a:rPr>
              <a:t>T. Alogénico</a:t>
            </a:r>
          </a:p>
        </p:txBody>
      </p:sp>
      <p:cxnSp>
        <p:nvCxnSpPr>
          <p:cNvPr id="8" name="7 Conector recto de flecha"/>
          <p:cNvCxnSpPr/>
          <p:nvPr/>
        </p:nvCxnSpPr>
        <p:spPr bwMode="auto">
          <a:xfrm flipV="1">
            <a:off x="4500563" y="2214563"/>
            <a:ext cx="357187" cy="214312"/>
          </a:xfrm>
          <a:prstGeom prst="straightConnector1">
            <a:avLst/>
          </a:prstGeom>
          <a:ln>
            <a:solidFill>
              <a:srgbClr val="273A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566" name="9 CuadroTexto"/>
          <p:cNvSpPr txBox="1">
            <a:spLocks noChangeArrowheads="1"/>
          </p:cNvSpPr>
          <p:nvPr/>
        </p:nvSpPr>
        <p:spPr bwMode="auto">
          <a:xfrm>
            <a:off x="1714500" y="3286125"/>
            <a:ext cx="9286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b="1">
                <a:solidFill>
                  <a:srgbClr val="C00000"/>
                </a:solidFill>
              </a:rPr>
              <a:t>R.I.T.</a:t>
            </a:r>
          </a:p>
        </p:txBody>
      </p:sp>
      <p:cxnSp>
        <p:nvCxnSpPr>
          <p:cNvPr id="12" name="11 Conector recto de flecha"/>
          <p:cNvCxnSpPr/>
          <p:nvPr/>
        </p:nvCxnSpPr>
        <p:spPr bwMode="auto">
          <a:xfrm rot="10800000">
            <a:off x="2286000" y="3500438"/>
            <a:ext cx="857250" cy="214312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568" name="12 CuadroTexto"/>
          <p:cNvSpPr txBox="1">
            <a:spLocks noChangeArrowheads="1"/>
          </p:cNvSpPr>
          <p:nvPr/>
        </p:nvSpPr>
        <p:spPr bwMode="auto">
          <a:xfrm>
            <a:off x="1785938" y="1928813"/>
            <a:ext cx="1714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b="1">
                <a:solidFill>
                  <a:srgbClr val="C00000"/>
                </a:solidFill>
              </a:rPr>
              <a:t>Radioterapia</a:t>
            </a:r>
          </a:p>
        </p:txBody>
      </p:sp>
      <p:cxnSp>
        <p:nvCxnSpPr>
          <p:cNvPr id="15" name="14 Conector recto de flecha"/>
          <p:cNvCxnSpPr/>
          <p:nvPr/>
        </p:nvCxnSpPr>
        <p:spPr bwMode="auto">
          <a:xfrm rot="16200000" flipV="1">
            <a:off x="2893220" y="2250281"/>
            <a:ext cx="785812" cy="714375"/>
          </a:xfrm>
          <a:prstGeom prst="straightConnector1">
            <a:avLst/>
          </a:prstGeom>
          <a:ln>
            <a:solidFill>
              <a:srgbClr val="273A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570" name="15 CuadroTexto"/>
          <p:cNvSpPr txBox="1">
            <a:spLocks noChangeArrowheads="1"/>
          </p:cNvSpPr>
          <p:nvPr/>
        </p:nvSpPr>
        <p:spPr bwMode="auto">
          <a:xfrm>
            <a:off x="5795963" y="2060575"/>
            <a:ext cx="16430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b="1">
                <a:solidFill>
                  <a:srgbClr val="C00000"/>
                </a:solidFill>
              </a:rPr>
              <a:t>Análogos Purinas</a:t>
            </a:r>
          </a:p>
          <a:p>
            <a:r>
              <a:rPr lang="es-ES_tradnl" sz="1400" b="1">
                <a:solidFill>
                  <a:srgbClr val="C00000"/>
                </a:solidFill>
              </a:rPr>
              <a:t>Bendamustina</a:t>
            </a:r>
          </a:p>
        </p:txBody>
      </p:sp>
      <p:cxnSp>
        <p:nvCxnSpPr>
          <p:cNvPr id="18" name="17 Conector recto de flecha"/>
          <p:cNvCxnSpPr/>
          <p:nvPr/>
        </p:nvCxnSpPr>
        <p:spPr bwMode="auto">
          <a:xfrm rot="5400000" flipH="1" flipV="1">
            <a:off x="5481638" y="2590800"/>
            <a:ext cx="466725" cy="428625"/>
          </a:xfrm>
          <a:prstGeom prst="straightConnector1">
            <a:avLst/>
          </a:prstGeom>
          <a:ln>
            <a:solidFill>
              <a:srgbClr val="273A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curvado"/>
          <p:cNvCxnSpPr/>
          <p:nvPr/>
        </p:nvCxnSpPr>
        <p:spPr bwMode="auto">
          <a:xfrm rot="16200000" flipH="1">
            <a:off x="5857875" y="3214688"/>
            <a:ext cx="785813" cy="357187"/>
          </a:xfrm>
          <a:prstGeom prst="curvedConnector3">
            <a:avLst>
              <a:gd name="adj1" fmla="val -19090"/>
            </a:avLst>
          </a:prstGeom>
          <a:noFill/>
          <a:ln w="28575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7" name="26 Conector curvado"/>
          <p:cNvCxnSpPr/>
          <p:nvPr/>
        </p:nvCxnSpPr>
        <p:spPr bwMode="auto">
          <a:xfrm rot="16200000" flipV="1">
            <a:off x="5572125" y="3214688"/>
            <a:ext cx="857250" cy="571500"/>
          </a:xfrm>
          <a:prstGeom prst="curvedConnector3">
            <a:avLst>
              <a:gd name="adj1" fmla="val 132222"/>
            </a:avLst>
          </a:prstGeom>
          <a:noFill/>
          <a:ln w="28575" cap="flat" cmpd="sng" algn="ctr">
            <a:solidFill>
              <a:srgbClr val="273A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</p:spPr>
      </p:cxn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80803"/>
            <a:ext cx="1440160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TRATAMIENTO DE RESCATE</a:t>
            </a:r>
            <a:endParaRPr lang="es-ES" b="1" dirty="0" smtClean="0"/>
          </a:p>
        </p:txBody>
      </p:sp>
      <p:sp>
        <p:nvSpPr>
          <p:cNvPr id="67587" name="2 Marcador de contenido"/>
          <p:cNvSpPr>
            <a:spLocks noGrp="1"/>
          </p:cNvSpPr>
          <p:nvPr>
            <p:ph sz="quarter" idx="1"/>
          </p:nvPr>
        </p:nvSpPr>
        <p:spPr>
          <a:xfrm>
            <a:off x="755650" y="1844675"/>
            <a:ext cx="7772400" cy="2844800"/>
          </a:xfrm>
        </p:spPr>
        <p:txBody>
          <a:bodyPr/>
          <a:lstStyle/>
          <a:p>
            <a:r>
              <a:rPr lang="es-ES_tradnl" sz="3200" dirty="0" err="1" smtClean="0"/>
              <a:t>Rebiopsiar</a:t>
            </a:r>
            <a:r>
              <a:rPr lang="es-ES_tradnl" sz="3200" dirty="0" smtClean="0"/>
              <a:t> siempre que sea posible</a:t>
            </a:r>
          </a:p>
          <a:p>
            <a:r>
              <a:rPr lang="es-ES_tradnl" sz="3200" dirty="0" smtClean="0"/>
              <a:t>Opciones terapéuticas:</a:t>
            </a:r>
          </a:p>
          <a:p>
            <a:pPr lvl="1"/>
            <a:r>
              <a:rPr lang="es-ES_tradnl" sz="3200" dirty="0" smtClean="0"/>
              <a:t>Abstención Terapéutica (“Esperar y ver”)</a:t>
            </a:r>
          </a:p>
          <a:p>
            <a:pPr lvl="1"/>
            <a:r>
              <a:rPr lang="es-ES_tradnl" sz="3200" dirty="0" smtClean="0"/>
              <a:t>Pueden aplicarse los mismos criterios que en la primera línea</a:t>
            </a:r>
          </a:p>
          <a:p>
            <a:pPr lvl="1"/>
            <a:r>
              <a:rPr lang="es-ES_tradnl" sz="3200" dirty="0" smtClean="0"/>
              <a:t>Los pacientes se clasifican en función del riesgo y la </a:t>
            </a:r>
            <a:r>
              <a:rPr lang="es-ES_tradnl" sz="3200" dirty="0" err="1" smtClean="0"/>
              <a:t>comorbilidad</a:t>
            </a:r>
            <a:endParaRPr lang="es-ES_tradnl" sz="3200" dirty="0" smtClean="0"/>
          </a:p>
          <a:p>
            <a:pPr lvl="2"/>
            <a:r>
              <a:rPr lang="es-ES_tradnl" sz="2800" dirty="0" smtClean="0"/>
              <a:t>ALTO RIESGO</a:t>
            </a:r>
          </a:p>
          <a:p>
            <a:pPr lvl="2"/>
            <a:r>
              <a:rPr lang="es-ES_tradnl" sz="2800" dirty="0" smtClean="0"/>
              <a:t>BAJO RIESGO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589240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Título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1143000"/>
          </a:xfrm>
        </p:spPr>
        <p:txBody>
          <a:bodyPr/>
          <a:lstStyle/>
          <a:p>
            <a:r>
              <a:rPr lang="es-ES_tradnl" b="1" dirty="0" smtClean="0"/>
              <a:t>TRATAMIENTO DE RESCATE</a:t>
            </a:r>
            <a:endParaRPr lang="es-ES" b="1" dirty="0" smtClean="0"/>
          </a:p>
        </p:txBody>
      </p:sp>
      <p:sp>
        <p:nvSpPr>
          <p:cNvPr id="68611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1916832"/>
            <a:ext cx="7772400" cy="2844800"/>
          </a:xfrm>
        </p:spPr>
        <p:txBody>
          <a:bodyPr/>
          <a:lstStyle/>
          <a:p>
            <a:pPr lvl="1"/>
            <a:r>
              <a:rPr lang="es-ES_tradnl" sz="3200" b="1" dirty="0" smtClean="0"/>
              <a:t>Pacientes &lt; 65 años y ALTO RIESGO</a:t>
            </a:r>
          </a:p>
          <a:p>
            <a:pPr lvl="2"/>
            <a:r>
              <a:rPr lang="es-ES_tradnl" sz="2800" dirty="0" smtClean="0"/>
              <a:t>TRATAMIENTO: QT + Inmunoterapia (</a:t>
            </a:r>
            <a:r>
              <a:rPr lang="es-ES_tradnl" sz="2800" dirty="0" err="1" smtClean="0"/>
              <a:t>Rituximab</a:t>
            </a:r>
            <a:r>
              <a:rPr lang="es-ES_tradnl" sz="2800" dirty="0" smtClean="0"/>
              <a:t>)</a:t>
            </a:r>
          </a:p>
          <a:p>
            <a:pPr lvl="3"/>
            <a:r>
              <a:rPr lang="es-ES_tradnl" sz="2800" dirty="0" err="1" smtClean="0"/>
              <a:t>Rituximab</a:t>
            </a:r>
            <a:r>
              <a:rPr lang="es-ES_tradnl" sz="2800" dirty="0" smtClean="0"/>
              <a:t> si recaída &gt; 6 meses</a:t>
            </a:r>
          </a:p>
          <a:p>
            <a:pPr lvl="3"/>
            <a:r>
              <a:rPr lang="es-ES_tradnl" sz="2800" dirty="0" smtClean="0"/>
              <a:t>No hay un esquema de QT de elección</a:t>
            </a:r>
          </a:p>
          <a:p>
            <a:pPr lvl="3"/>
            <a:r>
              <a:rPr lang="es-ES_tradnl" sz="2800" dirty="0" smtClean="0"/>
              <a:t>No repetir el mismo esquema de 1ª línea</a:t>
            </a:r>
          </a:p>
          <a:p>
            <a:pPr lvl="2"/>
            <a:r>
              <a:rPr lang="es-ES_tradnl" sz="2800" dirty="0" smtClean="0"/>
              <a:t>TRATAMIENTO POST-INDUCCIÓN</a:t>
            </a:r>
          </a:p>
          <a:p>
            <a:pPr lvl="3"/>
            <a:r>
              <a:rPr lang="es-ES_tradnl" sz="2800" dirty="0" smtClean="0"/>
              <a:t>Mantenimiento con </a:t>
            </a:r>
            <a:r>
              <a:rPr lang="es-ES_tradnl" sz="2800" dirty="0" err="1" smtClean="0"/>
              <a:t>Rituximab</a:t>
            </a:r>
            <a:r>
              <a:rPr lang="es-ES_tradnl" sz="2800" dirty="0" smtClean="0"/>
              <a:t> (*)</a:t>
            </a:r>
          </a:p>
          <a:p>
            <a:pPr lvl="3"/>
            <a:r>
              <a:rPr lang="es-ES_tradnl" sz="2800" dirty="0" smtClean="0"/>
              <a:t>QT Intensiva con soporte de TASP (**)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684213" y="1557338"/>
            <a:ext cx="7772400" cy="13620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4400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TIPOS DE LINFOMAS</a:t>
            </a:r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714375" y="2857500"/>
            <a:ext cx="7772400" cy="1338263"/>
          </a:xfrm>
          <a:prstGeom prst="rect">
            <a:avLst/>
          </a:prstGeom>
        </p:spPr>
        <p:txBody>
          <a:bodyPr/>
          <a:lstStyle/>
          <a:p>
            <a:pPr indent="-34290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2800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+mn-cs"/>
              </a:rPr>
              <a:t>EXISTEN MUCHOS SUBTIPOS DE LINFOMAS, CON GRANDES DIFERENCIAS ENTRE ELLOS: DESDE FORMAS MUY AGRESIVAS A OTRAS MUY INDOLENTES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Título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772400" cy="1143000"/>
          </a:xfrm>
        </p:spPr>
        <p:txBody>
          <a:bodyPr/>
          <a:lstStyle/>
          <a:p>
            <a:r>
              <a:rPr lang="es-ES_tradnl" b="1" dirty="0" smtClean="0"/>
              <a:t>TRATAMIENTO DE RESCATE</a:t>
            </a:r>
            <a:endParaRPr lang="es-ES" b="1" dirty="0" smtClean="0"/>
          </a:p>
        </p:txBody>
      </p:sp>
      <p:sp>
        <p:nvSpPr>
          <p:cNvPr id="69635" name="2 Marcador de contenido"/>
          <p:cNvSpPr>
            <a:spLocks noGrp="1"/>
          </p:cNvSpPr>
          <p:nvPr>
            <p:ph sz="quarter" idx="1"/>
          </p:nvPr>
        </p:nvSpPr>
        <p:spPr>
          <a:xfrm>
            <a:off x="1259632" y="2636912"/>
            <a:ext cx="7131050" cy="2844800"/>
          </a:xfrm>
        </p:spPr>
        <p:txBody>
          <a:bodyPr/>
          <a:lstStyle/>
          <a:p>
            <a:pPr lvl="1"/>
            <a:r>
              <a:rPr lang="es-ES_tradnl" sz="3200" dirty="0" smtClean="0"/>
              <a:t>Pacientes </a:t>
            </a:r>
            <a:r>
              <a:rPr lang="es-ES_tradnl" sz="3200" b="1" dirty="0" smtClean="0"/>
              <a:t>BAJO RIESGO</a:t>
            </a:r>
          </a:p>
          <a:p>
            <a:pPr lvl="2"/>
            <a:r>
              <a:rPr lang="es-ES_tradnl" sz="2800" dirty="0" smtClean="0"/>
              <a:t>TRATAMIENTO: </a:t>
            </a:r>
          </a:p>
          <a:p>
            <a:pPr lvl="3"/>
            <a:r>
              <a:rPr lang="es-ES_tradnl" sz="2800" dirty="0" smtClean="0"/>
              <a:t>Inmunoterapia (</a:t>
            </a:r>
            <a:r>
              <a:rPr lang="es-ES_tradnl" sz="2800" dirty="0" err="1" smtClean="0"/>
              <a:t>Rituximab</a:t>
            </a:r>
            <a:r>
              <a:rPr lang="es-ES_tradnl" sz="2800" dirty="0" smtClean="0"/>
              <a:t>)</a:t>
            </a:r>
          </a:p>
          <a:p>
            <a:pPr lvl="3"/>
            <a:r>
              <a:rPr lang="es-ES_tradnl" sz="2800" dirty="0" smtClean="0"/>
              <a:t>QT + Inmunoterapia</a:t>
            </a:r>
          </a:p>
          <a:p>
            <a:pPr lvl="3"/>
            <a:r>
              <a:rPr lang="es-ES_tradnl" sz="2800" dirty="0" smtClean="0"/>
              <a:t>En recaídas localizadas; RADIOTERAPIA</a:t>
            </a:r>
          </a:p>
          <a:p>
            <a:pPr lvl="2"/>
            <a:r>
              <a:rPr lang="es-ES_tradnl" sz="2800" dirty="0" smtClean="0"/>
              <a:t>TRATAMIENTO POST-INDUCCIÓN</a:t>
            </a:r>
          </a:p>
          <a:p>
            <a:pPr lvl="3"/>
            <a:r>
              <a:rPr lang="es-ES_tradnl" sz="2800" dirty="0" smtClean="0"/>
              <a:t>Mantenimiento con </a:t>
            </a:r>
            <a:r>
              <a:rPr lang="es-ES_tradnl" sz="2800" dirty="0" err="1" smtClean="0"/>
              <a:t>Rituximab</a:t>
            </a:r>
            <a:r>
              <a:rPr lang="es-ES_tradnl" sz="2800" dirty="0" smtClean="0"/>
              <a:t> (*)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Título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72400" cy="1143000"/>
          </a:xfrm>
        </p:spPr>
        <p:txBody>
          <a:bodyPr/>
          <a:lstStyle/>
          <a:p>
            <a:r>
              <a:rPr lang="es-ES_tradnl" b="1" dirty="0" smtClean="0"/>
              <a:t>TRATAMIENTO DE RESCATE</a:t>
            </a:r>
            <a:endParaRPr lang="es-ES" b="1" dirty="0" smtClean="0"/>
          </a:p>
        </p:txBody>
      </p:sp>
      <p:sp>
        <p:nvSpPr>
          <p:cNvPr id="70659" name="2 Marcador de contenido"/>
          <p:cNvSpPr>
            <a:spLocks noGrp="1"/>
          </p:cNvSpPr>
          <p:nvPr>
            <p:ph sz="quarter" idx="1"/>
          </p:nvPr>
        </p:nvSpPr>
        <p:spPr>
          <a:xfrm>
            <a:off x="1403350" y="1989138"/>
            <a:ext cx="7345363" cy="2844800"/>
          </a:xfrm>
        </p:spPr>
        <p:txBody>
          <a:bodyPr/>
          <a:lstStyle/>
          <a:p>
            <a:pPr lvl="1"/>
            <a:r>
              <a:rPr lang="es-ES_tradnl" sz="3200" smtClean="0"/>
              <a:t>Pacientes &gt;</a:t>
            </a:r>
            <a:r>
              <a:rPr lang="es-ES_tradnl" sz="3200" b="1" smtClean="0"/>
              <a:t> 65 años y ALTO RIESGO</a:t>
            </a:r>
          </a:p>
          <a:p>
            <a:pPr lvl="2"/>
            <a:r>
              <a:rPr lang="es-ES_tradnl" sz="2800" smtClean="0"/>
              <a:t>TRATAMIENTO: </a:t>
            </a:r>
          </a:p>
          <a:p>
            <a:pPr lvl="3"/>
            <a:r>
              <a:rPr lang="es-ES_tradnl" sz="2800" smtClean="0"/>
              <a:t>Inmunoterapia (Rituximab)</a:t>
            </a:r>
          </a:p>
          <a:p>
            <a:pPr lvl="3"/>
            <a:r>
              <a:rPr lang="es-ES_tradnl" sz="2800" smtClean="0"/>
              <a:t>QT + Inmunoterapia</a:t>
            </a:r>
          </a:p>
          <a:p>
            <a:pPr lvl="3"/>
            <a:r>
              <a:rPr lang="es-ES_tradnl" sz="2800" smtClean="0"/>
              <a:t>Radioinmunoterapia</a:t>
            </a:r>
          </a:p>
          <a:p>
            <a:pPr lvl="3"/>
            <a:r>
              <a:rPr lang="es-ES_tradnl" sz="2800" smtClean="0"/>
              <a:t>Tratamiento paliativo/sintomático</a:t>
            </a:r>
          </a:p>
          <a:p>
            <a:pPr lvl="2"/>
            <a:r>
              <a:rPr lang="es-ES_tradnl" sz="2800" smtClean="0"/>
              <a:t>TRATAMIENTO POST-INDUCCIÓN</a:t>
            </a:r>
          </a:p>
          <a:p>
            <a:pPr lvl="3"/>
            <a:r>
              <a:rPr lang="es-ES_tradnl" sz="2800" smtClean="0"/>
              <a:t>Mantenimiento con Rituximab (*)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989138"/>
            <a:ext cx="7772400" cy="1143000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Tratamiento de los Linfomas Foliculares en recaída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1550" y="3213100"/>
            <a:ext cx="7772400" cy="3124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 </a:t>
            </a:r>
            <a:r>
              <a:rPr lang="es-ES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es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art of </a:t>
            </a:r>
            <a:r>
              <a:rPr lang="es-ES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es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practice</a:t>
            </a:r>
            <a:r>
              <a:rPr lang="es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of medicine (as </a:t>
            </a:r>
            <a:r>
              <a:rPr lang="es-ES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opposed</a:t>
            </a:r>
            <a:r>
              <a:rPr lang="es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es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quasi-science</a:t>
            </a:r>
            <a:r>
              <a:rPr lang="es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comes </a:t>
            </a:r>
            <a:r>
              <a:rPr lang="es-ES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into</a:t>
            </a:r>
            <a:r>
              <a:rPr lang="es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play</a:t>
            </a:r>
            <a:r>
              <a:rPr lang="es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S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here</a:t>
            </a:r>
            <a:r>
              <a:rPr lang="es-E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…”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sz="2400" i="1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400" i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r>
              <a:rPr lang="es-ES" sz="2800" i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Ama Z. </a:t>
            </a:r>
            <a:r>
              <a:rPr lang="es-ES" sz="2800" i="1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Rohatiner</a:t>
            </a:r>
            <a:r>
              <a:rPr lang="es-ES" sz="2800" i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(2006)</a:t>
            </a:r>
            <a:endParaRPr lang="es-ES" sz="2400" i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630334" cy="8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87338" y="193675"/>
          <a:ext cx="8567737" cy="6448425"/>
        </p:xfrm>
        <a:graphic>
          <a:graphicData uri="http://schemas.openxmlformats.org/presentationml/2006/ole">
            <p:oleObj spid="_x0000_s138242" name="Diapositiva" r:id="rId3" imgW="3352740" imgH="251450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Título"/>
          <p:cNvSpPr>
            <a:spLocks noGrp="1"/>
          </p:cNvSpPr>
          <p:nvPr>
            <p:ph type="title"/>
          </p:nvPr>
        </p:nvSpPr>
        <p:spPr>
          <a:xfrm>
            <a:off x="899592" y="3861048"/>
            <a:ext cx="7772400" cy="1143000"/>
          </a:xfrm>
        </p:spPr>
        <p:txBody>
          <a:bodyPr/>
          <a:lstStyle/>
          <a:p>
            <a:r>
              <a:rPr lang="es-ES_tradnl" b="1" dirty="0" smtClean="0"/>
              <a:t>SIEMPRE: </a:t>
            </a:r>
            <a:br>
              <a:rPr lang="es-ES_tradnl" b="1" dirty="0" smtClean="0"/>
            </a:b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INTENTAR LA INCLUSIÓN EN ENSAYOS CLÍNICOS</a:t>
            </a:r>
            <a:endParaRPr lang="es-ES" b="1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250827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Nat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975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25" y="685800"/>
            <a:ext cx="7507288" cy="731838"/>
          </a:xfrm>
        </p:spPr>
        <p:txBody>
          <a:bodyPr anchor="t"/>
          <a:lstStyle/>
          <a:p>
            <a:r>
              <a:rPr lang="es-ES_tradnl" sz="3600" b="1" smtClean="0">
                <a:latin typeface="Tahoma" pitchFamily="34" charset="0"/>
                <a:cs typeface="Tahoma" pitchFamily="34" charset="0"/>
              </a:rPr>
              <a:t>La comunicación con tu médico es fundamental en tu cuidado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26063" y="3011488"/>
            <a:ext cx="3262312" cy="3316287"/>
          </a:xfrm>
          <a:solidFill>
            <a:schemeClr val="bg1"/>
          </a:solidFill>
        </p:spPr>
      </p:pic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27125" y="2473325"/>
            <a:ext cx="4570413" cy="3652838"/>
          </a:xfrm>
        </p:spPr>
        <p:txBody>
          <a:bodyPr anchor="ctr"/>
          <a:lstStyle/>
          <a:p>
            <a:r>
              <a:rPr lang="es-ES_tradnl" sz="3600" smtClean="0">
                <a:latin typeface="Tahoma" pitchFamily="34" charset="0"/>
                <a:cs typeface="Tahoma" pitchFamily="34" charset="0"/>
              </a:rPr>
              <a:t>Preguntas y dudas</a:t>
            </a:r>
          </a:p>
          <a:p>
            <a:pPr>
              <a:buFontTx/>
              <a:buNone/>
            </a:pPr>
            <a:endParaRPr lang="es-ES_tradnl" sz="3600" smtClean="0">
              <a:latin typeface="Tahoma" pitchFamily="34" charset="0"/>
              <a:cs typeface="Tahoma" pitchFamily="34" charset="0"/>
            </a:endParaRPr>
          </a:p>
          <a:p>
            <a:r>
              <a:rPr lang="es-ES_tradnl" sz="3600" smtClean="0">
                <a:latin typeface="Tahoma" pitchFamily="34" charset="0"/>
                <a:cs typeface="Tahoma" pitchFamily="34" charset="0"/>
              </a:rPr>
              <a:t>Preocupaciones</a:t>
            </a:r>
          </a:p>
          <a:p>
            <a:endParaRPr lang="es-ES_tradnl" sz="3600" smtClean="0">
              <a:latin typeface="Tahoma" pitchFamily="34" charset="0"/>
              <a:cs typeface="Tahoma" pitchFamily="34" charset="0"/>
            </a:endParaRPr>
          </a:p>
          <a:p>
            <a:r>
              <a:rPr lang="es-ES_tradnl" sz="3600" smtClean="0">
                <a:latin typeface="Tahoma" pitchFamily="34" charset="0"/>
                <a:cs typeface="Tahoma" pitchFamily="34" charset="0"/>
              </a:rPr>
              <a:t>Decisiones terapéuticas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11881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78851" name="Picture 4" descr="gota agu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2500313" y="5429250"/>
            <a:ext cx="4238625" cy="1120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s-ES_tradnl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Muchas gracias !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500188" y="0"/>
            <a:ext cx="59785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38088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70C0"/>
                </a:solidFill>
                <a:latin typeface="Arial Black" pitchFamily="34" charset="0"/>
                <a:cs typeface="+mn-cs"/>
              </a:rPr>
              <a:t>Clasificación OMS de los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70C0"/>
                </a:solidFill>
                <a:latin typeface="Arial Black" pitchFamily="34" charset="0"/>
                <a:cs typeface="+mn-cs"/>
              </a:rPr>
              <a:t>Síndromes </a:t>
            </a:r>
            <a:r>
              <a:rPr lang="es-ES" sz="2800" b="1" dirty="0" err="1">
                <a:solidFill>
                  <a:srgbClr val="0070C0"/>
                </a:solidFill>
                <a:latin typeface="Arial Black" pitchFamily="34" charset="0"/>
                <a:cs typeface="+mn-cs"/>
              </a:rPr>
              <a:t>Linfoproliferativos</a:t>
            </a:r>
            <a:endParaRPr lang="es-ES" sz="2800" b="1" dirty="0">
              <a:solidFill>
                <a:srgbClr val="0070C0"/>
              </a:solidFill>
              <a:latin typeface="Arial Black" pitchFamily="34" charset="0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cs typeface="+mn-cs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1000125"/>
            <a:ext cx="4643438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056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 Linfomas de células 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rgbClr val="FFCC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70C0"/>
                </a:solidFill>
                <a:latin typeface="+mn-lt"/>
                <a:cs typeface="+mn-cs"/>
              </a:rPr>
              <a:t>Linfomas precursores de células B: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Leucemia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linfoblástica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precursora aguda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de células B y linfoma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linfoblástico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precursor de células 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70C0"/>
                </a:solidFill>
                <a:latin typeface="+mn-lt"/>
                <a:cs typeface="+mn-cs"/>
              </a:rPr>
              <a:t>Linfomas periféricos de células B.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Leucemia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linfocítica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crónica de células B y linfoma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linfocítico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pequeño de células B.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Leucemia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prolinfocítica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de células B.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Linfoma/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inmunocitoma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linfoplasmacítico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de células de manto.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folicular.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extranodal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de zona marginal de células B de tipo MALT.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nodal de zona marginal de células B (de células B ±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monocitoide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esplénico de zona marginal (linfocitos ± vellosos).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Leucemia de células pilosas.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Plasmacitoma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y mieloma de células plasmáticas.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de células B grandes difuso.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de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Burkitt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56150" y="847725"/>
            <a:ext cx="43878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4279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2 Linfomas de células T y células NK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endParaRPr lang="es-ES" b="1" dirty="0">
              <a:solidFill>
                <a:srgbClr val="FFCC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400" b="1" dirty="0">
                <a:solidFill>
                  <a:srgbClr val="0070C0"/>
                </a:solidFill>
                <a:latin typeface="+mn-lt"/>
                <a:cs typeface="+mn-cs"/>
              </a:rPr>
              <a:t>Linfomas precursores de células T: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Leucemia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linfoblástica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precursora aguda de células T y linfoma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linfoblástico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precursor de células 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400" b="1" dirty="0">
                <a:solidFill>
                  <a:srgbClr val="0070C0"/>
                </a:solidFill>
                <a:latin typeface="+mn-lt"/>
                <a:cs typeface="+mn-cs"/>
              </a:rPr>
              <a:t>Linfomas de células asesinas naturales (NK) y células T periféricas.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Leucemia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linfocítica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y leucemia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prolinfocítica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crónicas de células 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Leucemia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linfocítica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granular de células 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Micosis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fungoides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y síndrome de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Sezary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periférico de célula T, sin alguna otra caracterización.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hepatoesplénico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de células T gamma y delta.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de apariencia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paniculítica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subcutáneo de células 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angioinmunoblástico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de células T.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extranodal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de células T y de células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Nk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, tipo nasal.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intestinal de células T, de tipo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enteropático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y leucemia de células T en adultos (HTLV 1+).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anaplásico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de células grandes, tipo sistémica primario.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anaplásico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de células grandes, tipo cutáneo primario.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Leucemia agresiva de células NK.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8625" y="4929188"/>
            <a:ext cx="4500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3 Linfoma de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Hodgkin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70C0"/>
                </a:solidFill>
                <a:latin typeface="+mn-lt"/>
                <a:cs typeface="+mn-cs"/>
              </a:rPr>
              <a:t>Linfoma de </a:t>
            </a:r>
            <a:r>
              <a:rPr lang="es-ES" sz="1400" b="1" dirty="0" err="1">
                <a:solidFill>
                  <a:srgbClr val="0070C0"/>
                </a:solidFill>
                <a:latin typeface="+mn-lt"/>
                <a:cs typeface="+mn-cs"/>
              </a:rPr>
              <a:t>Hodgkin</a:t>
            </a:r>
            <a:r>
              <a:rPr lang="es-ES" sz="1400" b="1" dirty="0">
                <a:solidFill>
                  <a:srgbClr val="0070C0"/>
                </a:solidFill>
                <a:latin typeface="+mn-lt"/>
                <a:cs typeface="+mn-cs"/>
              </a:rPr>
              <a:t> nodular rico en linfocitos.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0070C0"/>
                </a:solidFill>
                <a:latin typeface="+mn-lt"/>
                <a:cs typeface="+mn-cs"/>
              </a:rPr>
              <a:t>Linfoma de </a:t>
            </a:r>
            <a:r>
              <a:rPr lang="es-ES" sz="1400" b="1" dirty="0" err="1">
                <a:solidFill>
                  <a:srgbClr val="0070C0"/>
                </a:solidFill>
                <a:latin typeface="+mn-lt"/>
                <a:cs typeface="+mn-cs"/>
              </a:rPr>
              <a:t>Hodgkin</a:t>
            </a:r>
            <a:r>
              <a:rPr lang="es-ES" sz="1400" b="1" dirty="0">
                <a:solidFill>
                  <a:srgbClr val="0070C0"/>
                </a:solidFill>
                <a:latin typeface="+mn-lt"/>
                <a:cs typeface="+mn-cs"/>
              </a:rPr>
              <a:t> clásico.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de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Hodgkin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con esclerosis nodular.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de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Hodgkin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clásico rico en linfocitos.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de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Hodgkin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de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celularidad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mixta.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Linfoma de </a:t>
            </a:r>
            <a:r>
              <a:rPr lang="es-ES" sz="1100" b="1" dirty="0" err="1">
                <a:solidFill>
                  <a:srgbClr val="7030A0"/>
                </a:solidFill>
                <a:latin typeface="+mn-lt"/>
                <a:cs typeface="+mn-cs"/>
              </a:rPr>
              <a:t>Hodgkin</a:t>
            </a:r>
            <a:r>
              <a:rPr lang="es-ES" sz="1100" b="1" dirty="0">
                <a:solidFill>
                  <a:srgbClr val="7030A0"/>
                </a:solidFill>
                <a:latin typeface="+mn-lt"/>
                <a:cs typeface="+mn-cs"/>
              </a:rPr>
              <a:t> con depleción de linfocitos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427538" y="6021388"/>
            <a:ext cx="4421187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>
                <a:solidFill>
                  <a:srgbClr val="FF6600"/>
                </a:solidFill>
                <a:latin typeface="Constantia" pitchFamily="18" charset="0"/>
              </a:rPr>
              <a:t>Swerdlow SH, Campo E, Harris NL, Jaffe ES, Pileri SA, Stein H, Thiele J, Vardiman JW (edit.).  WHO Classification of Tumours  of Haematopoietic and Lymphoid Tissues. Fourth Edition. Lyon: IARC Press, 2008</a:t>
            </a:r>
            <a:endParaRPr lang="es-ES" sz="1100">
              <a:solidFill>
                <a:srgbClr val="FF66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3238</TotalTime>
  <Words>2202</Words>
  <Application>Microsoft Office PowerPoint</Application>
  <PresentationFormat>Presentación en pantalla (4:3)</PresentationFormat>
  <Paragraphs>444</Paragraphs>
  <Slides>88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88</vt:i4>
      </vt:variant>
    </vt:vector>
  </HeadingPairs>
  <TitlesOfParts>
    <vt:vector size="91" baseType="lpstr">
      <vt:lpstr>Equidad</vt:lpstr>
      <vt:lpstr>Hoja de cálculo de Microsoft Office Excel 97-2003</vt:lpstr>
      <vt:lpstr>Diapositiva</vt:lpstr>
      <vt:lpstr>Linfomas Indolentes/Linfoma Folicular Diagnóstico y Tratamiento    </vt:lpstr>
      <vt:lpstr>Diapositiva 2</vt:lpstr>
      <vt:lpstr>Diapositiva 3</vt:lpstr>
      <vt:lpstr>SISTEMA LINFÁTICO: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ETIOPATOGENIA: ¿Porqué aparecen?</vt:lpstr>
      <vt:lpstr>SÍNTOMAS y SIGNOS</vt:lpstr>
      <vt:lpstr>Diapositiva 15</vt:lpstr>
      <vt:lpstr>LINFOMAS</vt:lpstr>
      <vt:lpstr>ASÍ NOOOOO!!!!…..</vt:lpstr>
      <vt:lpstr>Diapositiva 18</vt:lpstr>
      <vt:lpstr>DIAGNÓSTICO</vt:lpstr>
      <vt:lpstr>¿Cómo se hace la biopsia?</vt:lpstr>
      <vt:lpstr>BIOPSIA “DIRIGIDA” CON AGUJA y  BIOPSIA ENDOSCÓPICA</vt:lpstr>
      <vt:lpstr>La Biopsia quirúrgica</vt:lpstr>
      <vt:lpstr>El estudio Anatomopatológico</vt:lpstr>
      <vt:lpstr>Diapositiva 24</vt:lpstr>
      <vt:lpstr>Diapositiva 25</vt:lpstr>
      <vt:lpstr>Una vez establecido el diagnóstico…</vt:lpstr>
      <vt:lpstr>Diapositiva 27</vt:lpstr>
      <vt:lpstr>EXPLORACIONES COMPLEMENTARIAS</vt:lpstr>
      <vt:lpstr>PET y PET-TAC</vt:lpstr>
      <vt:lpstr>BIOPSIA DE MÉDULA ÓSEA</vt:lpstr>
      <vt:lpstr>Diapositiva 31</vt:lpstr>
      <vt:lpstr>Diapositiva 32</vt:lpstr>
      <vt:lpstr>LINFOMAS FOLICULARES</vt:lpstr>
      <vt:lpstr>Linfoma Folicular</vt:lpstr>
      <vt:lpstr>¿Cómo son los Linfomas Foliculares?</vt:lpstr>
      <vt:lpstr>Diapositiva 36</vt:lpstr>
      <vt:lpstr>¿SE PUEDEN CURAR LOS LINFOMAS FOLICULARES?</vt:lpstr>
      <vt:lpstr>Supervivencia de los pacientes con Linfomas Indolentes. Experiencia de la U. Stanford, 1960–1996</vt:lpstr>
      <vt:lpstr>Diapositiva 39</vt:lpstr>
      <vt:lpstr>Diapositiva 40</vt:lpstr>
      <vt:lpstr>Diapositiva 41</vt:lpstr>
      <vt:lpstr>¿SE PUEDEN CURAR LOS LINFOMAS FOLICULARES?</vt:lpstr>
      <vt:lpstr>Diapositiva 43</vt:lpstr>
      <vt:lpstr>LINFOMAS FOLICULARES</vt:lpstr>
      <vt:lpstr>Diapositiva 45</vt:lpstr>
      <vt:lpstr>Diapositiva 46</vt:lpstr>
      <vt:lpstr>Diapositiva 47</vt:lpstr>
      <vt:lpstr> </vt:lpstr>
      <vt:lpstr>Diapositiva 49</vt:lpstr>
      <vt:lpstr>Actitud terapéutica en estadios localizados</vt:lpstr>
      <vt:lpstr>TRATAMIENTO LNH Indolentes ESTADIOS INICIALES</vt:lpstr>
      <vt:lpstr>Diapositiva 52</vt:lpstr>
      <vt:lpstr>LINFOMA FOLICULAR: Actitud terapéutica en estadios Avanzados</vt:lpstr>
      <vt:lpstr>Diapositiva 54</vt:lpstr>
      <vt:lpstr>Diapositiva 55</vt:lpstr>
      <vt:lpstr>Ante esta variabilidad…. Se hacen necesarios…</vt:lpstr>
      <vt:lpstr>“Guía de Práctica Clínica para el Tratamiento de Linfoma Folicular” GEL-TAMO &amp; GOTEL</vt:lpstr>
      <vt:lpstr>Diapositiva 58</vt:lpstr>
      <vt:lpstr>LINFOMA FOLICULAR…</vt:lpstr>
      <vt:lpstr>TRATAMIENTO DE PRIMERA LÍNEA</vt:lpstr>
      <vt:lpstr>Diapositiva 61</vt:lpstr>
      <vt:lpstr>TRATAMIENTO DE PRIMERA LÍNEA</vt:lpstr>
      <vt:lpstr>Tratamiento de 1ª línea: </vt:lpstr>
      <vt:lpstr>Diapositiva 64</vt:lpstr>
      <vt:lpstr>¿Podemos hacer algo después de la Inducción?</vt:lpstr>
      <vt:lpstr>Diapositiva 66</vt:lpstr>
      <vt:lpstr>Diapositiva 67</vt:lpstr>
      <vt:lpstr>Estudio PRIMA: Mantenimiento</vt:lpstr>
      <vt:lpstr>Diapositiva 69</vt:lpstr>
      <vt:lpstr>Diapositiva 70</vt:lpstr>
      <vt:lpstr>Efecto terapéutico de la RIT</vt:lpstr>
      <vt:lpstr>Diapositiva 72</vt:lpstr>
      <vt:lpstr>Diapositiva 73</vt:lpstr>
      <vt:lpstr>Diapositiva 74</vt:lpstr>
      <vt:lpstr>Tratamiento de las recaídas de los Linfomas Foliculares</vt:lpstr>
      <vt:lpstr>Problemas clínicos en los pacientes con linfoma en recaída</vt:lpstr>
      <vt:lpstr>OPCIONES TERAPÉUTICAS EN LA RECAÍDA DE LOS LINFOMAS FOLICULARES</vt:lpstr>
      <vt:lpstr>TRATAMIENTO DE RESCATE</vt:lpstr>
      <vt:lpstr>TRATAMIENTO DE RESCATE</vt:lpstr>
      <vt:lpstr>TRATAMIENTO DE RESCATE</vt:lpstr>
      <vt:lpstr>TRATAMIENTO DE RESCATE</vt:lpstr>
      <vt:lpstr>Tratamiento de los Linfomas Foliculares en recaída</vt:lpstr>
      <vt:lpstr>Diapositiva 83</vt:lpstr>
      <vt:lpstr>Diapositiva 84</vt:lpstr>
      <vt:lpstr>SIEMPRE:   INTENTAR LA INCLUSIÓN EN ENSAYOS CLÍNICOS</vt:lpstr>
      <vt:lpstr>Diapositiva 86</vt:lpstr>
      <vt:lpstr>La comunicación con tu médico es fundamental en tu cuidado</vt:lpstr>
      <vt:lpstr>Diapositiva 88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Linfomas No Hodgkin Indolentes  ¿Qué son?   ¿Cómo se diagnostican?</dc:title>
  <dc:creator>WinuE</dc:creator>
  <cp:lastModifiedBy>JGC</cp:lastModifiedBy>
  <cp:revision>158</cp:revision>
  <dcterms:created xsi:type="dcterms:W3CDTF">2008-10-28T19:07:17Z</dcterms:created>
  <dcterms:modified xsi:type="dcterms:W3CDTF">2015-11-24T08:25:23Z</dcterms:modified>
</cp:coreProperties>
</file>